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04" autoAdjust="0"/>
  </p:normalViewPr>
  <p:slideViewPr>
    <p:cSldViewPr showGuides="1"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976-7D8A-45A0-974E-69FE95052866}" type="datetimeFigureOut">
              <a:rPr lang="ko-KR" altLang="en-US" smtClean="0"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A3B7-3D17-45FD-A385-24EB12EEC9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76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976-7D8A-45A0-974E-69FE95052866}" type="datetimeFigureOut">
              <a:rPr lang="ko-KR" altLang="en-US" smtClean="0"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A3B7-3D17-45FD-A385-24EB12EEC91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467544" y="1268760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C976-7D8A-45A0-974E-69FE95052866}" type="datetimeFigureOut">
              <a:rPr lang="ko-KR" altLang="en-US" smtClean="0"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A3B7-3D17-45FD-A385-24EB12EEC9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3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 smtClean="0">
                <a:latin typeface="맑은 고딕" pitchFamily="50" charset="-127"/>
                <a:ea typeface="맑은 고딕" pitchFamily="50" charset="-127"/>
              </a:rPr>
              <a:t>‘Amazon.com </a:t>
            </a:r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북 리뷰에 대한 탐험적 데이터 분석</a:t>
            </a:r>
            <a:r>
              <a:rPr lang="en-US" altLang="ko-KR" sz="4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 논문 내용 정리</a:t>
            </a:r>
            <a:endParaRPr lang="ko-KR" altLang="en-US" sz="4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By Timothy Wong</a:t>
            </a:r>
          </a:p>
          <a:p>
            <a:r>
              <a:rPr lang="en-US" altLang="ko-KR" sz="2000" b="1" dirty="0" smtClean="0">
                <a:solidFill>
                  <a:schemeClr val="tx1"/>
                </a:solidFill>
              </a:rPr>
              <a:t>University of California – Berkeley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</a:rPr>
              <a:t>2009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371600" y="5998893"/>
            <a:ext cx="6400800" cy="559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chemeClr val="tx1"/>
                </a:solidFill>
              </a:rPr>
              <a:t>2012.8.21.</a:t>
            </a:r>
          </a:p>
          <a:p>
            <a:r>
              <a:rPr lang="ko-KR" altLang="en-US" sz="2000" b="1" dirty="0" smtClean="0">
                <a:solidFill>
                  <a:schemeClr val="tx1"/>
                </a:solidFill>
              </a:rPr>
              <a:t>이정수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(8/8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8396514" cy="4997152"/>
          </a:xfrm>
        </p:spPr>
        <p:txBody>
          <a:bodyPr>
            <a:noAutofit/>
          </a:bodyPr>
          <a:lstStyle/>
          <a:p>
            <a:pPr marL="177800" indent="-177800" latinLnBrk="0">
              <a:buNone/>
            </a:pPr>
            <a:r>
              <a:rPr lang="en-US" altLang="ko-KR" sz="1800" b="1" dirty="0"/>
              <a:t>o Timothy </a:t>
            </a:r>
            <a:r>
              <a:rPr lang="en-US" altLang="ko-KR" sz="1800" b="1" dirty="0" smtClean="0"/>
              <a:t>Wong</a:t>
            </a:r>
            <a:r>
              <a:rPr lang="ko-KR" altLang="en-US" sz="1800" b="1" dirty="0" smtClean="0"/>
              <a:t>은 </a:t>
            </a:r>
            <a:r>
              <a:rPr lang="en-US" altLang="ko-KR" sz="1800" b="1" dirty="0" smtClean="0"/>
              <a:t>Huang</a:t>
            </a:r>
            <a:r>
              <a:rPr lang="ko-KR" altLang="en-US" sz="1800" b="1" dirty="0" smtClean="0"/>
              <a:t>의 연구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첫 번째 가설인 초기 리뷰가 후기 리뷰보다 보다 많은 피드백을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얻는다란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가설</a:t>
            </a:r>
            <a:r>
              <a:rPr lang="ko-KR" altLang="en-US" sz="1800" b="1" dirty="0" smtClean="0"/>
              <a:t>을 증명하기로 함</a:t>
            </a:r>
            <a:endParaRPr lang="en-US" altLang="ko-KR" sz="1800" b="1" dirty="0" smtClean="0"/>
          </a:p>
          <a:p>
            <a:pPr marL="177800" indent="-177800" latinLnBrk="0">
              <a:buNone/>
            </a:pPr>
            <a:r>
              <a:rPr lang="en-US" altLang="ko-KR" sz="1800" b="1" dirty="0" smtClean="0"/>
              <a:t>  - </a:t>
            </a:r>
            <a:r>
              <a:rPr lang="ko-KR" altLang="en-US" sz="1800" b="1" dirty="0" smtClean="0"/>
              <a:t>초기 리뷰가 후기 리뷰보다 더 유익하다는 순위를 받는다는 것을 증명하고자 하는 것임</a:t>
            </a:r>
            <a:r>
              <a:rPr lang="en-US" altLang="ko-KR" sz="1800" b="1" dirty="0" smtClean="0"/>
              <a:t>. </a:t>
            </a:r>
            <a:r>
              <a:rPr lang="ko-KR" altLang="en-US" sz="1800" b="1" dirty="0" smtClean="0"/>
              <a:t>이는 리뷰의 기간이 리뷰의 </a:t>
            </a:r>
            <a:r>
              <a:rPr lang="ko-KR" altLang="en-US" sz="1800" b="1" dirty="0" err="1" smtClean="0"/>
              <a:t>콘텐츠보다</a:t>
            </a:r>
            <a:r>
              <a:rPr lang="ko-KR" altLang="en-US" sz="1800" b="1" dirty="0" smtClean="0"/>
              <a:t> 영향을 있다는 말임</a:t>
            </a:r>
            <a:endParaRPr lang="en-US" altLang="ko-KR" sz="1800" b="1" dirty="0" smtClean="0"/>
          </a:p>
          <a:p>
            <a:pPr marL="177800" indent="-177800" latinLnBrk="0">
              <a:buNone/>
            </a:pPr>
            <a:endParaRPr lang="en-US" altLang="ko-KR" sz="1800" b="1" dirty="0"/>
          </a:p>
          <a:p>
            <a:pPr marL="177800" indent="-177800" latinLnBrk="0">
              <a:buNone/>
            </a:pPr>
            <a:r>
              <a:rPr lang="en-US" altLang="ko-KR" sz="1800" b="1" dirty="0" smtClean="0"/>
              <a:t>o Huang</a:t>
            </a:r>
            <a:r>
              <a:rPr lang="ko-KR" altLang="en-US" sz="1800" b="1" dirty="0" smtClean="0"/>
              <a:t>의 </a:t>
            </a:r>
            <a:r>
              <a:rPr lang="en-US" altLang="ko-KR" sz="1800" b="1" dirty="0" smtClean="0"/>
              <a:t>Framework</a:t>
            </a:r>
            <a:r>
              <a:rPr lang="ko-KR" altLang="en-US" sz="1800" b="1" dirty="0" smtClean="0"/>
              <a:t>을 수정하여 연구 진행</a:t>
            </a:r>
            <a:endParaRPr lang="en-US" altLang="ko-KR" sz="1800" b="1" dirty="0" smtClean="0"/>
          </a:p>
          <a:p>
            <a:pPr marL="177800" indent="-177800" latinLnBrk="0">
              <a:buNone/>
            </a:pPr>
            <a:endParaRPr lang="en-US" altLang="ko-KR" sz="1800" b="1" dirty="0"/>
          </a:p>
          <a:p>
            <a:pPr marL="177800" indent="-177800" latinLnBrk="0">
              <a:buNone/>
            </a:pPr>
            <a:r>
              <a:rPr lang="en-US" altLang="ko-KR" sz="1800" b="1" dirty="0" smtClean="0"/>
              <a:t>o </a:t>
            </a:r>
            <a:r>
              <a:rPr lang="ko-KR" altLang="en-US" sz="1800" b="1" dirty="0" smtClean="0"/>
              <a:t>요약 통계 및 탐험적 데이터 분석을 활용하여 데이터 세트의 본질 설명</a:t>
            </a:r>
            <a:endParaRPr lang="en-US" altLang="ko-KR" sz="1800" b="1" dirty="0" smtClean="0"/>
          </a:p>
          <a:p>
            <a:pPr marL="177800" indent="-177800" latinLnBrk="0">
              <a:buNone/>
            </a:pPr>
            <a:endParaRPr lang="en-US" altLang="ko-KR" sz="1800" b="1" dirty="0"/>
          </a:p>
          <a:p>
            <a:pPr marL="177800" indent="-177800" latinLnBrk="0">
              <a:buNone/>
            </a:pPr>
            <a:r>
              <a:rPr lang="en-US" altLang="ko-KR" sz="1800" b="1" dirty="0" smtClean="0"/>
              <a:t>o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호감 표</a:t>
            </a:r>
            <a:r>
              <a:rPr lang="ko-KR" altLang="en-US" sz="1800" b="1" dirty="0" smtClean="0"/>
              <a:t> 및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전체 표</a:t>
            </a:r>
            <a:r>
              <a:rPr lang="ko-KR" altLang="en-US" sz="1800" b="1" dirty="0" smtClean="0"/>
              <a:t>에 대해서만 연구</a:t>
            </a:r>
            <a:endParaRPr lang="en-US" altLang="ko-KR" sz="1800" b="1" dirty="0"/>
          </a:p>
          <a:p>
            <a:pPr marL="177800" indent="-177800" latinLnBrk="0">
              <a:buNone/>
            </a:pPr>
            <a:endParaRPr lang="en-US" altLang="ko-KR" sz="1800" b="1" dirty="0" smtClean="0"/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10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2841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/>
              <a:t>데이터 </a:t>
            </a:r>
            <a:r>
              <a:rPr lang="ko-KR" altLang="en-US" sz="3200" dirty="0" smtClean="0"/>
              <a:t>수집 </a:t>
            </a:r>
            <a:r>
              <a:rPr lang="en-US" altLang="ko-KR" sz="3200" dirty="0" smtClean="0"/>
              <a:t>(1/3)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8396514" cy="4997152"/>
          </a:xfrm>
        </p:spPr>
        <p:txBody>
          <a:bodyPr>
            <a:noAutofit/>
          </a:bodyPr>
          <a:lstStyle/>
          <a:p>
            <a:pPr marL="173038" indent="-173038" latinLnBrk="0">
              <a:buNone/>
            </a:pPr>
            <a:r>
              <a:rPr lang="en-US" altLang="ko-KR" sz="2000" b="1" dirty="0" smtClean="0">
                <a:sym typeface="Wingdings" pitchFamily="2" charset="2"/>
              </a:rPr>
              <a:t>o </a:t>
            </a:r>
            <a:r>
              <a:rPr lang="ko-KR" altLang="en-US" sz="2000" b="1" dirty="0" smtClean="0">
                <a:sym typeface="Wingdings" pitchFamily="2" charset="2"/>
              </a:rPr>
              <a:t>데이터는 책에 한정 </a:t>
            </a:r>
            <a:endParaRPr lang="en-US" altLang="ko-KR" sz="20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20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2000" b="1" dirty="0" smtClean="0">
                <a:sym typeface="Wingdings" pitchFamily="2" charset="2"/>
              </a:rPr>
              <a:t>o Huang</a:t>
            </a:r>
            <a:r>
              <a:rPr lang="ko-KR" altLang="en-US" sz="2000" b="1" dirty="0" smtClean="0">
                <a:sym typeface="Wingdings" pitchFamily="2" charset="2"/>
              </a:rPr>
              <a:t>의 데이터 세트의 한계점을 극복하기 위해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새로이 출시된 책으로 한정</a:t>
            </a:r>
            <a:endParaRPr lang="en-US" altLang="ko-KR" sz="20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2000" b="1" dirty="0">
                <a:sym typeface="Wingdings" pitchFamily="2" charset="2"/>
              </a:rPr>
              <a:t> </a:t>
            </a:r>
            <a:r>
              <a:rPr lang="en-US" altLang="ko-KR" sz="2000" b="1" dirty="0" smtClean="0">
                <a:sym typeface="Wingdings" pitchFamily="2" charset="2"/>
              </a:rPr>
              <a:t> - 2</a:t>
            </a:r>
            <a:r>
              <a:rPr lang="ko-KR" altLang="en-US" sz="2000" b="1" dirty="0" err="1" smtClean="0">
                <a:sym typeface="Wingdings" pitchFamily="2" charset="2"/>
              </a:rPr>
              <a:t>년전에</a:t>
            </a:r>
            <a:r>
              <a:rPr lang="ko-KR" altLang="en-US" sz="2000" b="1" dirty="0" smtClean="0">
                <a:sym typeface="Wingdings" pitchFamily="2" charset="2"/>
              </a:rPr>
              <a:t> 출시되지 않은 새로운 책이며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리뷰가 작성되지 않은 책임</a:t>
            </a:r>
            <a:endParaRPr lang="en-US" altLang="ko-KR" sz="20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2000" b="1" dirty="0">
                <a:sym typeface="Wingdings" pitchFamily="2" charset="2"/>
              </a:rPr>
              <a:t> </a:t>
            </a:r>
            <a:r>
              <a:rPr lang="en-US" altLang="ko-KR" sz="2000" b="1" dirty="0" smtClean="0">
                <a:sym typeface="Wingdings" pitchFamily="2" charset="2"/>
              </a:rPr>
              <a:t> - </a:t>
            </a:r>
            <a:r>
              <a:rPr lang="ko-KR" altLang="en-US" sz="2000" b="1" dirty="0" smtClean="0">
                <a:sym typeface="Wingdings" pitchFamily="2" charset="2"/>
              </a:rPr>
              <a:t>같은 저자가 전에 작성한 리뷰의 숫자를 통해 책의 인기도 추측</a:t>
            </a:r>
            <a:endParaRPr lang="en-US" altLang="ko-KR" sz="20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20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2000" b="1" dirty="0" smtClean="0">
                <a:sym typeface="Wingdings" pitchFamily="2" charset="2"/>
              </a:rPr>
              <a:t>o </a:t>
            </a:r>
            <a:r>
              <a:rPr lang="ko-KR" altLang="en-US" sz="2000" b="1" dirty="0" smtClean="0">
                <a:sym typeface="Wingdings" pitchFamily="2" charset="2"/>
              </a:rPr>
              <a:t>기간 </a:t>
            </a:r>
            <a:r>
              <a:rPr lang="en-US" altLang="ko-KR" sz="2000" b="1" dirty="0" smtClean="0">
                <a:sym typeface="Wingdings" pitchFamily="2" charset="2"/>
              </a:rPr>
              <a:t>: 2009</a:t>
            </a:r>
            <a:r>
              <a:rPr lang="ko-KR" altLang="en-US" sz="2000" b="1" dirty="0" smtClean="0">
                <a:sym typeface="Wingdings" pitchFamily="2" charset="2"/>
              </a:rPr>
              <a:t>년 </a:t>
            </a:r>
            <a:r>
              <a:rPr lang="en-US" altLang="ko-KR" sz="2000" b="1" dirty="0" smtClean="0">
                <a:sym typeface="Wingdings" pitchFamily="2" charset="2"/>
              </a:rPr>
              <a:t>2</a:t>
            </a:r>
            <a:r>
              <a:rPr lang="ko-KR" altLang="en-US" sz="2000" b="1" dirty="0" smtClean="0">
                <a:sym typeface="Wingdings" pitchFamily="2" charset="2"/>
              </a:rPr>
              <a:t>월 </a:t>
            </a:r>
            <a:r>
              <a:rPr lang="en-US" altLang="ko-KR" sz="2000" b="1" dirty="0" smtClean="0">
                <a:sym typeface="Wingdings" pitchFamily="2" charset="2"/>
              </a:rPr>
              <a:t>3</a:t>
            </a:r>
            <a:r>
              <a:rPr lang="ko-KR" altLang="en-US" sz="2000" b="1" dirty="0" smtClean="0">
                <a:sym typeface="Wingdings" pitchFamily="2" charset="2"/>
              </a:rPr>
              <a:t>일</a:t>
            </a:r>
            <a:r>
              <a:rPr lang="en-US" altLang="ko-KR" sz="2000" b="1" dirty="0" smtClean="0">
                <a:sym typeface="Wingdings" pitchFamily="2" charset="2"/>
              </a:rPr>
              <a:t>, 2009</a:t>
            </a:r>
            <a:r>
              <a:rPr lang="ko-KR" altLang="en-US" sz="2000" b="1" dirty="0" smtClean="0">
                <a:sym typeface="Wingdings" pitchFamily="2" charset="2"/>
              </a:rPr>
              <a:t>년 </a:t>
            </a:r>
            <a:r>
              <a:rPr lang="en-US" altLang="ko-KR" sz="2000" b="1" dirty="0" smtClean="0">
                <a:sym typeface="Wingdings" pitchFamily="2" charset="2"/>
              </a:rPr>
              <a:t>3</a:t>
            </a:r>
            <a:r>
              <a:rPr lang="ko-KR" altLang="en-US" sz="2000" b="1" dirty="0" smtClean="0">
                <a:sym typeface="Wingdings" pitchFamily="2" charset="2"/>
              </a:rPr>
              <a:t>월 </a:t>
            </a:r>
            <a:r>
              <a:rPr lang="en-US" altLang="ko-KR" sz="2000" b="1" dirty="0" smtClean="0">
                <a:sym typeface="Wingdings" pitchFamily="2" charset="2"/>
              </a:rPr>
              <a:t>14</a:t>
            </a:r>
            <a:r>
              <a:rPr lang="ko-KR" altLang="en-US" sz="2000" b="1" dirty="0" smtClean="0">
                <a:sym typeface="Wingdings" pitchFamily="2" charset="2"/>
              </a:rPr>
              <a:t>일 </a:t>
            </a:r>
            <a:r>
              <a:rPr lang="en-US" altLang="ko-KR" sz="2000" b="1" dirty="0" smtClean="0">
                <a:sym typeface="Wingdings" pitchFamily="2" charset="2"/>
              </a:rPr>
              <a:t> 45</a:t>
            </a:r>
            <a:r>
              <a:rPr lang="ko-KR" altLang="en-US" sz="2000" b="1" dirty="0" smtClean="0">
                <a:sym typeface="Wingdings" pitchFamily="2" charset="2"/>
              </a:rPr>
              <a:t>책이 선정</a:t>
            </a:r>
            <a:endParaRPr lang="en-US" altLang="ko-KR" sz="20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20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2000" b="1" dirty="0" smtClean="0">
                <a:sym typeface="Wingdings" pitchFamily="2" charset="2"/>
              </a:rPr>
              <a:t>o </a:t>
            </a:r>
            <a:r>
              <a:rPr lang="ko-KR" altLang="en-US" sz="2000" b="1" dirty="0" smtClean="0">
                <a:sym typeface="Wingdings" pitchFamily="2" charset="2"/>
              </a:rPr>
              <a:t>특정 집단의 투표경향의 변동을 피하기 위해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다양한 장르에서 책 수집 </a:t>
            </a:r>
            <a:r>
              <a:rPr lang="en-US" altLang="ko-KR" sz="2000" b="1" dirty="0" smtClean="0">
                <a:sym typeface="Wingdings" pitchFamily="2" charset="2"/>
              </a:rPr>
              <a:t>(</a:t>
            </a:r>
            <a:r>
              <a:rPr lang="ko-KR" altLang="en-US" sz="2000" b="1" dirty="0" smtClean="0">
                <a:sym typeface="Wingdings" pitchFamily="2" charset="2"/>
              </a:rPr>
              <a:t>과학 픽션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생물학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미스터리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스릴러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사랑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논픽션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문학</a:t>
            </a:r>
            <a:r>
              <a:rPr lang="en-US" altLang="ko-KR" sz="2000" b="1" dirty="0">
                <a:sym typeface="Wingdings" pitchFamily="2" charset="2"/>
              </a:rPr>
              <a:t> </a:t>
            </a:r>
            <a:r>
              <a:rPr lang="ko-KR" altLang="en-US" sz="2000" b="1" dirty="0" smtClean="0">
                <a:sym typeface="Wingdings" pitchFamily="2" charset="2"/>
              </a:rPr>
              <a:t>및 픽션</a:t>
            </a:r>
            <a:r>
              <a:rPr lang="en-US" altLang="ko-KR" sz="2000" b="1" dirty="0" smtClean="0">
                <a:sym typeface="Wingdings" pitchFamily="2" charset="2"/>
              </a:rPr>
              <a:t>, </a:t>
            </a:r>
            <a:r>
              <a:rPr lang="ko-KR" altLang="en-US" sz="2000" b="1" dirty="0" smtClean="0">
                <a:sym typeface="Wingdings" pitchFamily="2" charset="2"/>
              </a:rPr>
              <a:t>역사</a:t>
            </a:r>
            <a:r>
              <a:rPr lang="en-US" altLang="ko-KR" sz="2000" b="1" dirty="0" smtClean="0">
                <a:sym typeface="Wingdings" pitchFamily="2" charset="2"/>
              </a:rPr>
              <a:t>)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11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2841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/>
              <a:t>데이터 </a:t>
            </a:r>
            <a:r>
              <a:rPr lang="ko-KR" altLang="en-US" sz="3200" dirty="0" smtClean="0"/>
              <a:t>수집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(2/3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8396514" cy="4997152"/>
          </a:xfrm>
        </p:spPr>
        <p:txBody>
          <a:bodyPr>
            <a:noAutofit/>
          </a:bodyPr>
          <a:lstStyle/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45</a:t>
            </a:r>
            <a:r>
              <a:rPr lang="ko-KR" altLang="en-US" sz="1800" b="1" dirty="0" smtClean="0">
                <a:sym typeface="Wingdings" pitchFamily="2" charset="2"/>
              </a:rPr>
              <a:t>개의 책에 대해 다음의 데이터를 매일 수집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1) </a:t>
            </a:r>
            <a:r>
              <a:rPr lang="ko-KR" altLang="en-US" sz="1800" b="1" dirty="0" smtClean="0">
                <a:sym typeface="Wingdings" pitchFamily="2" charset="2"/>
              </a:rPr>
              <a:t>책 제목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2) </a:t>
            </a:r>
            <a:r>
              <a:rPr lang="ko-KR" altLang="en-US" sz="1800" b="1" dirty="0" smtClean="0">
                <a:sym typeface="Wingdings" pitchFamily="2" charset="2"/>
              </a:rPr>
              <a:t>데이터 수집 날짜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3) </a:t>
            </a:r>
            <a:r>
              <a:rPr lang="ko-KR" altLang="en-US" sz="1800" b="1" dirty="0" smtClean="0">
                <a:sym typeface="Wingdings" pitchFamily="2" charset="2"/>
              </a:rPr>
              <a:t>각 </a:t>
            </a:r>
            <a:r>
              <a:rPr lang="ko-KR" altLang="en-US" sz="1800" b="1" dirty="0" err="1" smtClean="0">
                <a:sym typeface="Wingdings" pitchFamily="2" charset="2"/>
              </a:rPr>
              <a:t>리뷰어부터의</a:t>
            </a:r>
            <a:r>
              <a:rPr lang="ko-KR" altLang="en-US" sz="1800" b="1" dirty="0" smtClean="0">
                <a:sym typeface="Wingdings" pitchFamily="2" charset="2"/>
              </a:rPr>
              <a:t> </a:t>
            </a:r>
            <a:r>
              <a:rPr lang="ko-KR" altLang="en-US" sz="1800" b="1" dirty="0" err="1" smtClean="0">
                <a:sym typeface="Wingdings" pitchFamily="2" charset="2"/>
              </a:rPr>
              <a:t>별</a:t>
            </a:r>
            <a:r>
              <a:rPr lang="ko-KR" altLang="en-US" sz="1800" b="1" dirty="0" err="1">
                <a:sym typeface="Wingdings" pitchFamily="2" charset="2"/>
              </a:rPr>
              <a:t>점</a:t>
            </a:r>
            <a:r>
              <a:rPr lang="ko-KR" altLang="en-US" sz="1800" b="1" dirty="0" smtClean="0">
                <a:sym typeface="Wingdings" pitchFamily="2" charset="2"/>
              </a:rPr>
              <a:t> 순위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4) </a:t>
            </a:r>
            <a:r>
              <a:rPr lang="ko-KR" altLang="en-US" sz="1800" b="1" dirty="0" smtClean="0">
                <a:sym typeface="Wingdings" pitchFamily="2" charset="2"/>
              </a:rPr>
              <a:t>리뷰어의 이름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5) </a:t>
            </a:r>
            <a:r>
              <a:rPr lang="ko-KR" altLang="en-US" sz="1800" b="1" dirty="0" smtClean="0">
                <a:sym typeface="Wingdings" pitchFamily="2" charset="2"/>
              </a:rPr>
              <a:t>리뷰어의 인덱스 </a:t>
            </a:r>
            <a:r>
              <a:rPr lang="en-US" altLang="ko-KR" sz="1800" b="1" dirty="0" smtClean="0">
                <a:sym typeface="Wingdings" pitchFamily="2" charset="2"/>
              </a:rPr>
              <a:t>(</a:t>
            </a:r>
            <a:r>
              <a:rPr lang="ko-KR" altLang="en-US" sz="1800" b="1" dirty="0" smtClean="0">
                <a:sym typeface="Wingdings" pitchFamily="2" charset="2"/>
              </a:rPr>
              <a:t>첫 번째 </a:t>
            </a:r>
            <a:r>
              <a:rPr lang="ko-KR" altLang="en-US" sz="1800" b="1" dirty="0" err="1" smtClean="0">
                <a:sym typeface="Wingdings" pitchFamily="2" charset="2"/>
              </a:rPr>
              <a:t>리뷰어는</a:t>
            </a:r>
            <a:r>
              <a:rPr lang="ko-KR" altLang="en-US" sz="1800" b="1" dirty="0" smtClean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“1”</a:t>
            </a:r>
            <a:r>
              <a:rPr lang="ko-KR" altLang="en-US" sz="1800" b="1" dirty="0" smtClean="0">
                <a:sym typeface="Wingdings" pitchFamily="2" charset="2"/>
              </a:rPr>
              <a:t>로 표시</a:t>
            </a:r>
            <a:r>
              <a:rPr lang="en-US" altLang="ko-KR" sz="1800" b="1" dirty="0" smtClean="0">
                <a:sym typeface="Wingdings" pitchFamily="2" charset="2"/>
              </a:rPr>
              <a:t>)</a:t>
            </a: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6) </a:t>
            </a:r>
            <a:r>
              <a:rPr lang="ko-KR" altLang="en-US" sz="1800" b="1" dirty="0" smtClean="0">
                <a:sym typeface="Wingdings" pitchFamily="2" charset="2"/>
              </a:rPr>
              <a:t>각 리뷰에 대한 </a:t>
            </a:r>
            <a:r>
              <a:rPr lang="ko-KR" altLang="en-US" sz="1800" b="1" dirty="0" err="1" smtClean="0">
                <a:sym typeface="Wingdings" pitchFamily="2" charset="2"/>
              </a:rPr>
              <a:t>호감표</a:t>
            </a:r>
            <a:r>
              <a:rPr lang="ko-KR" altLang="en-US" sz="1800" b="1" dirty="0" smtClean="0">
                <a:sym typeface="Wingdings" pitchFamily="2" charset="2"/>
              </a:rPr>
              <a:t> 숫자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7) </a:t>
            </a:r>
            <a:r>
              <a:rPr lang="ko-KR" altLang="en-US" sz="1800" b="1" dirty="0" smtClean="0">
                <a:sym typeface="Wingdings" pitchFamily="2" charset="2"/>
              </a:rPr>
              <a:t>각 리뷰에 대한 총 표 숫자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8) </a:t>
            </a:r>
            <a:r>
              <a:rPr lang="ko-KR" altLang="en-US" sz="1800" b="1" dirty="0" smtClean="0">
                <a:sym typeface="Wingdings" pitchFamily="2" charset="2"/>
              </a:rPr>
              <a:t>책에 대한 총 </a:t>
            </a:r>
            <a:r>
              <a:rPr lang="ko-KR" altLang="en-US" sz="1800" b="1" dirty="0" err="1" smtClean="0">
                <a:sym typeface="Wingdings" pitchFamily="2" charset="2"/>
              </a:rPr>
              <a:t>호감표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9) </a:t>
            </a:r>
            <a:r>
              <a:rPr lang="ko-KR" altLang="en-US" sz="1800" b="1" dirty="0" smtClean="0">
                <a:sym typeface="Wingdings" pitchFamily="2" charset="2"/>
              </a:rPr>
              <a:t>책에 대한 총 표</a:t>
            </a:r>
            <a:r>
              <a:rPr lang="en-US" altLang="ko-KR" sz="1800" b="1" dirty="0" smtClean="0">
                <a:sym typeface="Wingdings" pitchFamily="2" charset="2"/>
              </a:rPr>
              <a:t> </a:t>
            </a: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리뷰어가 자신의 리뷰에 대해 호감을 표시할 것이라 생각해서 호감 표 및 총 표는 </a:t>
            </a:r>
            <a:r>
              <a:rPr lang="en-US" altLang="ko-KR" sz="1800" b="1" dirty="0" smtClean="0">
                <a:sym typeface="Wingdings" pitchFamily="2" charset="2"/>
              </a:rPr>
              <a:t>0</a:t>
            </a:r>
            <a:r>
              <a:rPr lang="ko-KR" altLang="en-US" sz="1800" b="1" dirty="0" smtClean="0">
                <a:sym typeface="Wingdings" pitchFamily="2" charset="2"/>
              </a:rPr>
              <a:t>대신 </a:t>
            </a:r>
            <a:r>
              <a:rPr lang="en-US" altLang="ko-KR" sz="1800" b="1" dirty="0" smtClean="0">
                <a:sym typeface="Wingdings" pitchFamily="2" charset="2"/>
              </a:rPr>
              <a:t>1</a:t>
            </a:r>
            <a:r>
              <a:rPr lang="ko-KR" altLang="en-US" sz="1800" b="1" dirty="0" smtClean="0">
                <a:sym typeface="Wingdings" pitchFamily="2" charset="2"/>
              </a:rPr>
              <a:t>부터 시작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표의 양적 숫자는 감소하지 않는다고 가정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12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3697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/>
              <a:t>데이터 </a:t>
            </a:r>
            <a:r>
              <a:rPr lang="ko-KR" altLang="en-US" sz="3200" dirty="0" smtClean="0"/>
              <a:t>수집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(3/3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3118137" cy="4997152"/>
          </a:xfrm>
        </p:spPr>
        <p:txBody>
          <a:bodyPr>
            <a:noAutofit/>
          </a:bodyPr>
          <a:lstStyle/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10</a:t>
            </a:r>
            <a:r>
              <a:rPr lang="ko-KR" altLang="en-US" sz="1800" b="1" dirty="0" smtClean="0">
                <a:sym typeface="Wingdings" pitchFamily="2" charset="2"/>
              </a:rPr>
              <a:t>개의 리뷰보다 적은 책은 수집 대상에서 제외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en-US" altLang="ko-KR" sz="1800" b="1" dirty="0" smtClean="0">
                <a:solidFill>
                  <a:srgbClr val="FF0000"/>
                </a:solidFill>
                <a:sym typeface="Wingdings" pitchFamily="2" charset="2"/>
              </a:rPr>
              <a:t>28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개의 책 선정</a:t>
            </a:r>
            <a:endParaRPr lang="en-US" altLang="ko-KR" sz="18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8" r="12588"/>
          <a:stretch/>
        </p:blipFill>
        <p:spPr bwMode="auto">
          <a:xfrm>
            <a:off x="3707904" y="1484784"/>
            <a:ext cx="4753720" cy="502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13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868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방법 </a:t>
            </a:r>
            <a:r>
              <a:rPr lang="en-US" altLang="ko-KR" sz="3200" dirty="0" smtClean="0"/>
              <a:t>(1/3)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2830105" cy="4997152"/>
          </a:xfrm>
        </p:spPr>
        <p:txBody>
          <a:bodyPr>
            <a:noAutofit/>
          </a:bodyPr>
          <a:lstStyle/>
          <a:p>
            <a:pPr marL="173038" indent="-173038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첫 번째로 모든 변수간 상관관계를 파악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0" t="13281" r="14019" b="6250"/>
          <a:stretch/>
        </p:blipFill>
        <p:spPr bwMode="auto">
          <a:xfrm>
            <a:off x="3203848" y="1340076"/>
            <a:ext cx="5616624" cy="55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14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0189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방법 </a:t>
            </a:r>
            <a:r>
              <a:rPr lang="en-US" altLang="ko-KR" sz="3200" dirty="0" smtClean="0"/>
              <a:t>(2/3)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8446729" cy="4997152"/>
          </a:xfrm>
        </p:spPr>
        <p:txBody>
          <a:bodyPr>
            <a:noAutofit/>
          </a:bodyPr>
          <a:lstStyle/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변수간 상관관계에서 의미를 파악하기 전에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특정 </a:t>
            </a:r>
            <a:r>
              <a:rPr lang="ko-KR" altLang="en-US" sz="1800" b="1" dirty="0" err="1" smtClean="0">
                <a:sym typeface="Wingdings" pitchFamily="2" charset="2"/>
              </a:rPr>
              <a:t>트렌드를</a:t>
            </a:r>
            <a:r>
              <a:rPr lang="ko-KR" altLang="en-US" sz="1800" b="1" dirty="0" smtClean="0">
                <a:sym typeface="Wingdings" pitchFamily="2" charset="2"/>
              </a:rPr>
              <a:t> 찾기 위한 </a:t>
            </a:r>
            <a:r>
              <a:rPr lang="en-US" altLang="ko-KR" sz="1800" b="1" dirty="0" smtClean="0">
                <a:sym typeface="Wingdings" pitchFamily="2" charset="2"/>
              </a:rPr>
              <a:t>2</a:t>
            </a:r>
            <a:r>
              <a:rPr lang="ko-KR" altLang="en-US" sz="1800" b="1" dirty="0" smtClean="0">
                <a:sym typeface="Wingdings" pitchFamily="2" charset="2"/>
              </a:rPr>
              <a:t>가지 회귀 분석을 수행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 1) </a:t>
            </a:r>
            <a:r>
              <a:rPr lang="ko-KR" altLang="en-US" sz="1800" b="1" dirty="0" smtClean="0">
                <a:sym typeface="Wingdings" pitchFamily="2" charset="2"/>
              </a:rPr>
              <a:t>리뷰어의 인덱스에 대한 총 표 숫자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 2) </a:t>
            </a:r>
            <a:r>
              <a:rPr lang="ko-KR" altLang="en-US" sz="1800" b="1" dirty="0" smtClean="0">
                <a:sym typeface="Wingdings" pitchFamily="2" charset="2"/>
              </a:rPr>
              <a:t>리뷰어의 인덱스에 대해서 총 호감 표 숫자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총</a:t>
            </a:r>
            <a:r>
              <a:rPr lang="en-US" altLang="ko-KR" sz="1800" b="1" dirty="0" smtClean="0">
                <a:sym typeface="Wingdings" pitchFamily="2" charset="2"/>
              </a:rPr>
              <a:t> 28</a:t>
            </a:r>
            <a:r>
              <a:rPr lang="ko-KR" altLang="en-US" sz="1800" b="1" dirty="0" smtClean="0">
                <a:sym typeface="Wingdings" pitchFamily="2" charset="2"/>
              </a:rPr>
              <a:t>개  책에 대해 리뷰어의 인덱스에 대해 투표 숫자가 그래프화 됨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리뷰어의 인덱스는 오름 </a:t>
            </a:r>
            <a:r>
              <a:rPr lang="ko-KR" altLang="en-US" sz="1800" b="1" dirty="0" err="1" smtClean="0">
                <a:sym typeface="Wingdings" pitchFamily="2" charset="2"/>
              </a:rPr>
              <a:t>차순으로</a:t>
            </a:r>
            <a:r>
              <a:rPr lang="ko-KR" altLang="en-US" sz="1800" b="1" dirty="0" smtClean="0">
                <a:sym typeface="Wingdings" pitchFamily="2" charset="2"/>
              </a:rPr>
              <a:t> 배치하여 시간으로 대체</a:t>
            </a: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그 후 적어도 하나의 스퀘어 라인을 그어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err="1" smtClean="0">
                <a:sym typeface="Wingdings" pitchFamily="2" charset="2"/>
              </a:rPr>
              <a:t>트렌드를</a:t>
            </a:r>
            <a:r>
              <a:rPr lang="ko-KR" altLang="en-US" sz="1800" b="1" dirty="0" smtClean="0">
                <a:sym typeface="Wingdings" pitchFamily="2" charset="2"/>
              </a:rPr>
              <a:t> 확인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최종적으로</a:t>
            </a:r>
            <a:r>
              <a:rPr lang="en-US" altLang="ko-KR" sz="1800" b="1" dirty="0" smtClean="0">
                <a:sym typeface="Wingdings" pitchFamily="2" charset="2"/>
              </a:rPr>
              <a:t>, 2</a:t>
            </a:r>
            <a:r>
              <a:rPr lang="ko-KR" altLang="en-US" sz="1800" b="1" dirty="0" smtClean="0">
                <a:sym typeface="Wingdings" pitchFamily="2" charset="2"/>
              </a:rPr>
              <a:t>가지 그래프를 얻음</a:t>
            </a:r>
            <a:r>
              <a:rPr lang="en-US" altLang="ko-KR" sz="1800" b="1" dirty="0" smtClean="0">
                <a:sym typeface="Wingdings" pitchFamily="2" charset="2"/>
              </a:rPr>
              <a:t>: </a:t>
            </a:r>
            <a:r>
              <a:rPr lang="ko-KR" altLang="en-US" sz="1800" b="1" dirty="0" smtClean="0">
                <a:sym typeface="Wingdings" pitchFamily="2" charset="2"/>
              </a:rPr>
              <a:t>리뷰에 따른 총 리뷰 숫자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리뷰에 따른 총 </a:t>
            </a:r>
            <a:r>
              <a:rPr lang="ko-KR" altLang="en-US" sz="1800" b="1" dirty="0" err="1" smtClean="0">
                <a:sym typeface="Wingdings" pitchFamily="2" charset="2"/>
              </a:rPr>
              <a:t>호감표</a:t>
            </a:r>
            <a:r>
              <a:rPr lang="ko-KR" altLang="en-US" sz="1800" b="1" dirty="0" smtClean="0">
                <a:sym typeface="Wingdings" pitchFamily="2" charset="2"/>
              </a:rPr>
              <a:t> 숫자</a:t>
            </a:r>
            <a:r>
              <a:rPr lang="en-US" altLang="ko-KR" sz="1800" b="1" dirty="0" smtClean="0">
                <a:sym typeface="Wingdings" pitchFamily="2" charset="2"/>
              </a:rPr>
              <a:t>  </a:t>
            </a:r>
            <a:r>
              <a:rPr lang="ko-KR" altLang="en-US" sz="1800" b="1" dirty="0" smtClean="0">
                <a:sym typeface="Wingdings" pitchFamily="2" charset="2"/>
              </a:rPr>
              <a:t>이 </a:t>
            </a:r>
            <a:r>
              <a:rPr lang="en-US" altLang="ko-KR" sz="1800" b="1" dirty="0" smtClean="0">
                <a:sym typeface="Wingdings" pitchFamily="2" charset="2"/>
              </a:rPr>
              <a:t>2</a:t>
            </a:r>
            <a:r>
              <a:rPr lang="ko-KR" altLang="en-US" sz="1800" b="1" dirty="0" smtClean="0">
                <a:sym typeface="Wingdings" pitchFamily="2" charset="2"/>
              </a:rPr>
              <a:t>개 그래프로부터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시간</a:t>
            </a:r>
            <a:r>
              <a:rPr lang="ko-KR" altLang="en-US" sz="1800" b="1" dirty="0" smtClean="0">
                <a:sym typeface="Wingdings" pitchFamily="2" charset="2"/>
              </a:rPr>
              <a:t>과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각 리뷰어가 받은 총 표 숫자</a:t>
            </a:r>
            <a:r>
              <a:rPr lang="ko-KR" altLang="en-US" sz="1800" b="1" dirty="0" smtClean="0">
                <a:sym typeface="Wingdings" pitchFamily="2" charset="2"/>
              </a:rPr>
              <a:t>와의 관계를 알 수 있음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초기 리뷰가 더 많은 리뷰를 얻는지 확인하기 위해 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타임 시리즈 플롯</a:t>
            </a:r>
            <a:r>
              <a:rPr lang="ko-KR" altLang="en-US" sz="1800" b="1" dirty="0" smtClean="0">
                <a:sym typeface="Wingdings" pitchFamily="2" charset="2"/>
              </a:rPr>
              <a:t>을 활용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여기서 시간 변수는 제외되고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책의 총 투표 숫자로 대체됨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총 투표 숫자의 변화는 시간의 흐름으로 볼 수 있기 때문에 가능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모든 책에 대해 타임 시리즈 플롯을 그림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15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8755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방법 </a:t>
            </a:r>
            <a:r>
              <a:rPr lang="en-US" altLang="ko-KR" sz="3200" dirty="0" smtClean="0"/>
              <a:t>(3/3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268760"/>
            <a:ext cx="8446729" cy="4997152"/>
          </a:xfrm>
        </p:spPr>
        <p:txBody>
          <a:bodyPr>
            <a:noAutofit/>
          </a:bodyPr>
          <a:lstStyle/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x</a:t>
            </a:r>
            <a:r>
              <a:rPr lang="ko-KR" altLang="en-US" sz="1800" b="1" dirty="0" smtClean="0">
                <a:sym typeface="Wingdings" pitchFamily="2" charset="2"/>
              </a:rPr>
              <a:t>축은 총 투표 숫자</a:t>
            </a:r>
            <a:r>
              <a:rPr lang="en-US" altLang="ko-KR" sz="1800" b="1" dirty="0" smtClean="0">
                <a:sym typeface="Wingdings" pitchFamily="2" charset="2"/>
              </a:rPr>
              <a:t>, y</a:t>
            </a:r>
            <a:r>
              <a:rPr lang="ko-KR" altLang="en-US" sz="1800" b="1" dirty="0" smtClean="0">
                <a:sym typeface="Wingdings" pitchFamily="2" charset="2"/>
              </a:rPr>
              <a:t>축은 총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ko-KR" altLang="en-US" sz="1800" b="1" dirty="0" smtClean="0">
                <a:sym typeface="Wingdings" pitchFamily="2" charset="2"/>
              </a:rPr>
              <a:t>호감 표임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각 라인은 하나의 리뷰에 해당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우리는 초기 리뷰가 더 많은 호감 표를 얻을 거라 예상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요약 통계 및 탐험적 분석을 통해 데이터 세트의 근본을 파악하도록 함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첫 번째로 수치 요약 통계를 통해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패턴이 있는지 확인할 것임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 </a:t>
            </a:r>
            <a:r>
              <a:rPr lang="ko-KR" altLang="en-US" sz="1800" b="1" dirty="0" smtClean="0">
                <a:sym typeface="Wingdings" pitchFamily="2" charset="2"/>
              </a:rPr>
              <a:t>상관관계 그래프를 통해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유용성 및 </a:t>
            </a:r>
            <a:r>
              <a:rPr lang="ko-KR" altLang="en-US" sz="1800" b="1" dirty="0" err="1" smtClean="0">
                <a:sym typeface="Wingdings" pitchFamily="2" charset="2"/>
              </a:rPr>
              <a:t>호감표는</a:t>
            </a:r>
            <a:r>
              <a:rPr lang="ko-KR" altLang="en-US" sz="1800" b="1" dirty="0" smtClean="0">
                <a:sym typeface="Wingdings" pitchFamily="2" charset="2"/>
              </a:rPr>
              <a:t> 매우 높은 상관관계에 있다고 봄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이 관점에서 다음의 </a:t>
            </a:r>
            <a:r>
              <a:rPr lang="en-US" altLang="ko-KR" sz="1800" b="1" dirty="0" smtClean="0">
                <a:sym typeface="Wingdings" pitchFamily="2" charset="2"/>
              </a:rPr>
              <a:t>2</a:t>
            </a:r>
            <a:r>
              <a:rPr lang="ko-KR" altLang="en-US" sz="1800" b="1" dirty="0" smtClean="0">
                <a:sym typeface="Wingdings" pitchFamily="2" charset="2"/>
              </a:rPr>
              <a:t>가지를 확인하고자 함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 1) </a:t>
            </a:r>
            <a:r>
              <a:rPr lang="ko-KR" altLang="en-US" sz="1800" b="1" dirty="0" smtClean="0">
                <a:sym typeface="Wingdings" pitchFamily="2" charset="2"/>
              </a:rPr>
              <a:t>리뷰가 </a:t>
            </a:r>
            <a:r>
              <a:rPr lang="ko-KR" altLang="en-US" sz="1800" b="1" dirty="0" err="1" smtClean="0">
                <a:sym typeface="Wingdings" pitchFamily="2" charset="2"/>
              </a:rPr>
              <a:t>포스트된</a:t>
            </a:r>
            <a:r>
              <a:rPr lang="ko-KR" altLang="en-US" sz="1800" b="1" dirty="0" smtClean="0">
                <a:sym typeface="Wingdings" pitchFamily="2" charset="2"/>
              </a:rPr>
              <a:t> 시간과 유용성 비율 간의 관계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 2) </a:t>
            </a:r>
            <a:r>
              <a:rPr lang="ko-KR" altLang="en-US" sz="1800" b="1" dirty="0" smtClean="0">
                <a:sym typeface="Wingdings" pitchFamily="2" charset="2"/>
              </a:rPr>
              <a:t>초기 리뷰가 더 높은 유용성 비율을 갖는지 여부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1)</a:t>
            </a:r>
            <a:r>
              <a:rPr lang="ko-KR" altLang="en-US" sz="1800" b="1" dirty="0" smtClean="0">
                <a:sym typeface="Wingdings" pitchFamily="2" charset="2"/>
              </a:rPr>
              <a:t>에 대해 우리는 </a:t>
            </a:r>
            <a:r>
              <a:rPr lang="ko-KR" altLang="en-US" sz="1800" b="1" dirty="0" err="1" smtClean="0">
                <a:sym typeface="Wingdings" pitchFamily="2" charset="2"/>
              </a:rPr>
              <a:t>콘텐츠의</a:t>
            </a:r>
            <a:r>
              <a:rPr lang="ko-KR" altLang="en-US" sz="1800" b="1" dirty="0" smtClean="0">
                <a:sym typeface="Wingdings" pitchFamily="2" charset="2"/>
              </a:rPr>
              <a:t> 질에 상관없이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err="1" smtClean="0">
                <a:solidFill>
                  <a:srgbClr val="FF0000"/>
                </a:solidFill>
                <a:sym typeface="Wingdings" pitchFamily="2" charset="2"/>
              </a:rPr>
              <a:t>포스트된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 시간이 빠를수록</a:t>
            </a:r>
            <a:r>
              <a:rPr lang="en-US" altLang="ko-K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높은 비율의 유용성을 얻는다고 가정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이를 확인하기 위해 유용성은  </a:t>
            </a:r>
            <a:r>
              <a:rPr lang="ko-KR" altLang="en-US" sz="1800" b="1" u="sng" dirty="0" smtClean="0">
                <a:sym typeface="Wingdings" pitchFamily="2" charset="2"/>
              </a:rPr>
              <a:t>총 호감 표 </a:t>
            </a:r>
            <a:r>
              <a:rPr lang="en-US" altLang="ko-KR" sz="1800" b="1" u="sng" dirty="0" smtClean="0">
                <a:sym typeface="Wingdings" pitchFamily="2" charset="2"/>
              </a:rPr>
              <a:t>/ </a:t>
            </a:r>
            <a:r>
              <a:rPr lang="ko-KR" altLang="en-US" sz="1800" b="1" u="sng" dirty="0" smtClean="0">
                <a:sym typeface="Wingdings" pitchFamily="2" charset="2"/>
              </a:rPr>
              <a:t>총 투표 수</a:t>
            </a:r>
            <a:r>
              <a:rPr lang="ko-KR" altLang="en-US" sz="1800" b="1" dirty="0" smtClean="0">
                <a:sym typeface="Wingdings" pitchFamily="2" charset="2"/>
              </a:rPr>
              <a:t> 로 계산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그리고 이를 타임 시리즈로 그려 패턴 확인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3038" indent="-173038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3038" indent="-173038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2)</a:t>
            </a:r>
            <a:r>
              <a:rPr lang="ko-KR" altLang="en-US" sz="1800" b="1" dirty="0" smtClean="0">
                <a:sym typeface="Wingdings" pitchFamily="2" charset="2"/>
              </a:rPr>
              <a:t>에</a:t>
            </a:r>
            <a:r>
              <a:rPr lang="en-US" altLang="ko-KR" sz="1800" b="1" dirty="0" smtClean="0">
                <a:sym typeface="Wingdings" pitchFamily="2" charset="2"/>
              </a:rPr>
              <a:t> </a:t>
            </a:r>
            <a:r>
              <a:rPr lang="ko-KR" altLang="en-US" sz="1800" b="1" dirty="0" smtClean="0">
                <a:sym typeface="Wingdings" pitchFamily="2" charset="2"/>
              </a:rPr>
              <a:t>대해서는 바 차트를 그려 관계를 확인함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각 책에 대해 바 차트를 생성하고 각 바</a:t>
            </a:r>
            <a:r>
              <a:rPr lang="en-US" altLang="ko-KR" sz="1800" b="1" dirty="0" smtClean="0">
                <a:sym typeface="Wingdings" pitchFamily="2" charset="2"/>
              </a:rPr>
              <a:t>(</a:t>
            </a:r>
            <a:r>
              <a:rPr lang="ko-KR" altLang="en-US" sz="1800" b="1" dirty="0" smtClean="0">
                <a:sym typeface="Wingdings" pitchFamily="2" charset="2"/>
              </a:rPr>
              <a:t>파이</a:t>
            </a:r>
            <a:r>
              <a:rPr lang="en-US" altLang="ko-KR" sz="1800" b="1" dirty="0" smtClean="0">
                <a:sym typeface="Wingdings" pitchFamily="2" charset="2"/>
              </a:rPr>
              <a:t>)</a:t>
            </a:r>
            <a:r>
              <a:rPr lang="ko-KR" altLang="en-US" sz="1800" b="1" dirty="0" smtClean="0">
                <a:sym typeface="Wingdings" pitchFamily="2" charset="2"/>
              </a:rPr>
              <a:t>는 하나의 리뷰를 가리킴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우리의 가설은 초기 리뷰가 높은 비율의 유용성을 </a:t>
            </a:r>
            <a:r>
              <a:rPr lang="ko-KR" altLang="en-US" sz="1800" b="1" dirty="0" err="1" smtClean="0">
                <a:solidFill>
                  <a:srgbClr val="FF0000"/>
                </a:solidFill>
                <a:sym typeface="Wingdings" pitchFamily="2" charset="2"/>
              </a:rPr>
              <a:t>갖을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 것</a:t>
            </a:r>
            <a:r>
              <a:rPr lang="ko-KR" altLang="en-US" sz="1800" b="1" dirty="0" smtClean="0">
                <a:sym typeface="Wingdings" pitchFamily="2" charset="2"/>
              </a:rPr>
              <a:t>이라고 예상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16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2312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(1/8)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8446729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첫 번째로 수치 요약 통계는 다음과 같음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5086" r="22330" b="30819"/>
          <a:stretch/>
        </p:blipFill>
        <p:spPr bwMode="auto">
          <a:xfrm>
            <a:off x="60798" y="1772816"/>
            <a:ext cx="8975047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17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169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(2/8)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412776"/>
            <a:ext cx="8446729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인기 있는 책에 대해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한 명의 리뷰어가 표의 </a:t>
            </a:r>
            <a:r>
              <a:rPr lang="en-US" altLang="ko-KR" sz="1800" b="1" dirty="0" smtClean="0">
                <a:sym typeface="Wingdings" pitchFamily="2" charset="2"/>
              </a:rPr>
              <a:t>1/3 </a:t>
            </a:r>
            <a:r>
              <a:rPr lang="ko-KR" altLang="en-US" sz="1800" b="1" dirty="0" smtClean="0">
                <a:sym typeface="Wingdings" pitchFamily="2" charset="2"/>
              </a:rPr>
              <a:t>이상을 기여 할 수 있음 </a:t>
            </a:r>
            <a:endParaRPr lang="en-US" altLang="ko-KR" sz="1800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몇몇 </a:t>
            </a:r>
            <a:r>
              <a:rPr lang="ko-KR" altLang="en-US" sz="1800" b="1" dirty="0" err="1" smtClean="0">
                <a:sym typeface="Wingdings" pitchFamily="2" charset="2"/>
              </a:rPr>
              <a:t>리뷰어는</a:t>
            </a:r>
            <a:r>
              <a:rPr lang="ko-KR" altLang="en-US" sz="1800" b="1" dirty="0" smtClean="0">
                <a:sym typeface="Wingdings" pitchFamily="2" charset="2"/>
              </a:rPr>
              <a:t> 매우 유명하고 많은 책에 리뷰를 남김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예</a:t>
            </a:r>
            <a:r>
              <a:rPr lang="en-US" altLang="ko-KR" sz="1800" b="1" dirty="0" smtClean="0">
                <a:sym typeface="Wingdings" pitchFamily="2" charset="2"/>
              </a:rPr>
              <a:t>) </a:t>
            </a:r>
            <a:r>
              <a:rPr lang="en-US" altLang="ko-KR" sz="1800" b="1" dirty="0" err="1" smtClean="0">
                <a:sym typeface="Wingdings" pitchFamily="2" charset="2"/>
              </a:rPr>
              <a:t>Harriot</a:t>
            </a:r>
            <a:r>
              <a:rPr lang="en-US" altLang="ko-KR" sz="1800" b="1" dirty="0" smtClean="0">
                <a:sym typeface="Wingdings" pitchFamily="2" charset="2"/>
              </a:rPr>
              <a:t> </a:t>
            </a:r>
            <a:r>
              <a:rPr lang="en-US" altLang="ko-KR" sz="1800" b="1" dirty="0" err="1" smtClean="0">
                <a:sym typeface="Wingdings" pitchFamily="2" charset="2"/>
              </a:rPr>
              <a:t>Klausner</a:t>
            </a:r>
            <a:endParaRPr lang="en-US" altLang="ko-KR" sz="1800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보통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그들이 유용한 리뷰를 남기는 </a:t>
            </a:r>
            <a:r>
              <a:rPr lang="ko-KR" altLang="en-US" sz="1800" b="1" dirty="0" err="1" smtClean="0">
                <a:sym typeface="Wingdings" pitchFamily="2" charset="2"/>
              </a:rPr>
              <a:t>리뷰어들임</a:t>
            </a:r>
            <a:endParaRPr lang="en-US" altLang="ko-KR" sz="18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2</a:t>
            </a:r>
            <a:r>
              <a:rPr lang="ko-KR" altLang="en-US" sz="1800" b="1" dirty="0" smtClean="0">
                <a:sym typeface="Wingdings" pitchFamily="2" charset="2"/>
              </a:rPr>
              <a:t>개 회귀분석에 대한 그래프</a:t>
            </a:r>
            <a:endParaRPr lang="en-US" altLang="ko-KR" sz="1800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  - </a:t>
            </a:r>
            <a:r>
              <a:rPr lang="ko-KR" altLang="en-US" sz="1800" b="1" dirty="0" err="1" smtClean="0">
                <a:sym typeface="Wingdings" pitchFamily="2" charset="2"/>
              </a:rPr>
              <a:t>리뷰어</a:t>
            </a:r>
            <a:r>
              <a:rPr lang="ko-KR" altLang="en-US" sz="1800" b="1" dirty="0" smtClean="0">
                <a:sym typeface="Wingdings" pitchFamily="2" charset="2"/>
              </a:rPr>
              <a:t> 인덱스에 대한 총 호감 표 숫자 그래프</a:t>
            </a:r>
            <a:r>
              <a:rPr lang="en-US" altLang="ko-KR" sz="1800" b="1" dirty="0" smtClean="0">
                <a:sym typeface="Wingdings" pitchFamily="2" charset="2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21659" r="28478" b="25107"/>
          <a:stretch/>
        </p:blipFill>
        <p:spPr bwMode="auto">
          <a:xfrm>
            <a:off x="2358889" y="3419796"/>
            <a:ext cx="4426222" cy="337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18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5538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(3/8)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340768"/>
            <a:ext cx="8446729" cy="5069160"/>
          </a:xfrm>
        </p:spPr>
        <p:txBody>
          <a:bodyPr>
            <a:noAutofit/>
          </a:bodyPr>
          <a:lstStyle/>
          <a:p>
            <a:pPr marL="177800" indent="-177800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   - </a:t>
            </a:r>
            <a:r>
              <a:rPr lang="ko-KR" altLang="en-US" sz="1800" b="1" dirty="0" err="1" smtClean="0">
                <a:sym typeface="Wingdings" pitchFamily="2" charset="2"/>
              </a:rPr>
              <a:t>리뷰어</a:t>
            </a:r>
            <a:r>
              <a:rPr lang="ko-KR" altLang="en-US" sz="1800" b="1" dirty="0" smtClean="0">
                <a:sym typeface="Wingdings" pitchFamily="2" charset="2"/>
              </a:rPr>
              <a:t> 인덱스에 대한 총 표 숫자</a:t>
            </a: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 </a:t>
            </a:r>
            <a:r>
              <a:rPr lang="ko-KR" altLang="en-US" sz="1800" b="1" dirty="0" smtClean="0">
                <a:sym typeface="Wingdings" pitchFamily="2" charset="2"/>
              </a:rPr>
              <a:t>마이너스 기울기는 책을 기준으로 초기 리뷰가 더 많은 </a:t>
            </a:r>
            <a:r>
              <a:rPr lang="ko-KR" altLang="en-US" sz="1800" b="1" dirty="0">
                <a:sym typeface="Wingdings" pitchFamily="2" charset="2"/>
              </a:rPr>
              <a:t>표</a:t>
            </a:r>
            <a:r>
              <a:rPr lang="ko-KR" altLang="en-US" sz="1800" b="1" dirty="0" smtClean="0">
                <a:sym typeface="Wingdings" pitchFamily="2" charset="2"/>
              </a:rPr>
              <a:t>를 받는걸 알 수 있음 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그 외 양의 기울기는 두 가지 변수 외에도 다른 변수가 영향을 미친다고 볼 수 있음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반비례 하는 것은 다른 변수가 영향을 미친다고 보임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1767" r="32430" b="24138"/>
          <a:stretch/>
        </p:blipFill>
        <p:spPr bwMode="auto">
          <a:xfrm>
            <a:off x="2466905" y="1700808"/>
            <a:ext cx="4219575" cy="395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19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74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/>
              <a:t>목차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1866528" y="1600200"/>
            <a:ext cx="541094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백그라운드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데이터 수집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연구 방법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연구 결과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결론 및 추가 연구과제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(4/8)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340768"/>
            <a:ext cx="8446729" cy="5069160"/>
          </a:xfrm>
        </p:spPr>
        <p:txBody>
          <a:bodyPr>
            <a:noAutofit/>
          </a:bodyPr>
          <a:lstStyle/>
          <a:p>
            <a:pPr marL="174625" indent="-174625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보다 정확히 하기 위해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호감 표에 대한 타임 시리즈 분석을 수행</a:t>
            </a:r>
            <a:r>
              <a:rPr lang="en-US" altLang="ko-KR" sz="1800" b="1" dirty="0" smtClean="0">
                <a:sym typeface="Wingdings" pitchFamily="2" charset="2"/>
              </a:rPr>
              <a:t>. 6</a:t>
            </a:r>
            <a:r>
              <a:rPr lang="ko-KR" altLang="en-US" sz="1800" b="1" dirty="0" smtClean="0">
                <a:sym typeface="Wingdings" pitchFamily="2" charset="2"/>
              </a:rPr>
              <a:t>개의 플롯을 </a:t>
            </a:r>
            <a:r>
              <a:rPr lang="ko-KR" altLang="en-US" sz="1800" b="1" dirty="0" err="1" smtClean="0">
                <a:sym typeface="Wingdings" pitchFamily="2" charset="2"/>
              </a:rPr>
              <a:t>랜덤하게</a:t>
            </a:r>
            <a:r>
              <a:rPr lang="ko-KR" altLang="en-US" sz="1800" b="1" dirty="0" smtClean="0">
                <a:sym typeface="Wingdings" pitchFamily="2" charset="2"/>
              </a:rPr>
              <a:t> 선택 </a:t>
            </a:r>
            <a:endParaRPr lang="en-US" altLang="ko-KR" sz="1800" b="1" dirty="0" smtClean="0"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10777" r="35539" b="6250"/>
          <a:stretch/>
        </p:blipFill>
        <p:spPr bwMode="auto">
          <a:xfrm>
            <a:off x="755577" y="2088997"/>
            <a:ext cx="2808312" cy="472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6" t="10452" r="36430" b="8513"/>
          <a:stretch/>
        </p:blipFill>
        <p:spPr bwMode="auto">
          <a:xfrm>
            <a:off x="5148064" y="2063546"/>
            <a:ext cx="2664296" cy="479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20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975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(5/8)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340768"/>
            <a:ext cx="8446729" cy="5069160"/>
          </a:xfrm>
        </p:spPr>
        <p:txBody>
          <a:bodyPr>
            <a:noAutofit/>
          </a:bodyPr>
          <a:lstStyle/>
          <a:p>
            <a:pPr marL="174625" indent="-174625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4625" indent="-174625" latinLnBrk="0">
              <a:buNone/>
            </a:pPr>
            <a:endParaRPr lang="en-US" altLang="ko-KR" sz="1800" b="1" dirty="0" smtClean="0">
              <a:sym typeface="Wingdings" pitchFamily="2" charset="2"/>
            </a:endParaRPr>
          </a:p>
          <a:p>
            <a:pPr marL="174625" indent="-174625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첫 세 개의 리뷰는 굵은 라인으로 표시되고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다른 리뷰는 회색으로 표현되고 초기 리뷰부터 신규 리뷰로 정렬돼있음</a:t>
            </a:r>
            <a:r>
              <a:rPr lang="en-US" altLang="ko-KR" sz="1800" b="1" dirty="0" smtClean="0">
                <a:sym typeface="Wingdings" pitchFamily="2" charset="2"/>
              </a:rPr>
              <a:t>   </a:t>
            </a:r>
            <a:r>
              <a:rPr lang="ko-KR" altLang="en-US" sz="1800" b="1" dirty="0" smtClean="0">
                <a:sym typeface="Wingdings" pitchFamily="2" charset="2"/>
              </a:rPr>
              <a:t>대부분 </a:t>
            </a:r>
            <a:r>
              <a:rPr lang="en-US" altLang="ko-KR" sz="1800" b="1" dirty="0" smtClean="0">
                <a:sym typeface="Wingdings" pitchFamily="2" charset="2"/>
              </a:rPr>
              <a:t>3</a:t>
            </a:r>
            <a:r>
              <a:rPr lang="ko-KR" altLang="en-US" sz="1800" b="1" dirty="0" smtClean="0">
                <a:sym typeface="Wingdings" pitchFamily="2" charset="2"/>
              </a:rPr>
              <a:t>개의 굵은 라인이 위에 위치하고 있음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위의 라인일수록 빨간색이며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아래의 라인일수록 파란색임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초기 리뷰가 더 많은 호감 표를 얻는 다고 말할 수 있음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몇몇 변수가 존재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특정 날에 보다 많은 리뷰를 받는 걸 확인할 수 있음</a:t>
            </a:r>
            <a:endParaRPr lang="en-US" altLang="ko-KR" sz="1800" b="1" dirty="0"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 t="17026" r="35780" b="37931"/>
          <a:stretch/>
        </p:blipFill>
        <p:spPr bwMode="auto">
          <a:xfrm>
            <a:off x="2699792" y="1484784"/>
            <a:ext cx="3547242" cy="32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21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7948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(6/8)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340768"/>
            <a:ext cx="8446729" cy="5069160"/>
          </a:xfrm>
        </p:spPr>
        <p:txBody>
          <a:bodyPr>
            <a:noAutofit/>
          </a:bodyPr>
          <a:lstStyle/>
          <a:p>
            <a:pPr marL="177800" indent="-177800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리뷰가 포스트가 된 시간과 유용성 비율과의 관계를 확인하고자 함</a:t>
            </a:r>
            <a:r>
              <a:rPr lang="en-US" altLang="ko-KR" sz="1800" b="1" dirty="0">
                <a:sym typeface="Wingdings" pitchFamily="2" charset="2"/>
              </a:rPr>
              <a:t> </a:t>
            </a: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위의 플롯에서는 패턴을 확인하기 힘듦</a:t>
            </a:r>
            <a:r>
              <a:rPr lang="en-US" altLang="ko-KR" sz="1800" b="1" dirty="0" smtClean="0">
                <a:sym typeface="Wingdings" pitchFamily="2" charset="2"/>
              </a:rPr>
              <a:t>.</a:t>
            </a:r>
          </a:p>
          <a:p>
            <a:pPr marL="177800" indent="-177800" latinLnBrk="0">
              <a:buNone/>
            </a:pPr>
            <a:endParaRPr lang="en-US" altLang="ko-KR" sz="18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추가적인 조사 없이는 이 두 변수간의 통계적 관계를 확인할 수 없음</a:t>
            </a:r>
            <a:endParaRPr lang="en-US" altLang="ko-KR" sz="1800" b="1" dirty="0"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0561" r="31539" b="6250"/>
          <a:stretch/>
        </p:blipFill>
        <p:spPr bwMode="auto">
          <a:xfrm>
            <a:off x="2941911" y="2708918"/>
            <a:ext cx="3013963" cy="39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22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4419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(7/8)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340768"/>
            <a:ext cx="8446729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olidFill>
                  <a:srgbClr val="FF0000"/>
                </a:solidFill>
                <a:sym typeface="Wingdings" pitchFamily="2" charset="2"/>
              </a:rPr>
              <a:t>리뷰어의 인덱스와 최종 호감표의 비율과의 관계</a:t>
            </a:r>
            <a:r>
              <a:rPr lang="ko-KR" altLang="en-US" sz="1800" b="1" dirty="0" smtClean="0">
                <a:sym typeface="Wingdings" pitchFamily="2" charset="2"/>
              </a:rPr>
              <a:t>를 확인하고자 함</a:t>
            </a:r>
            <a:r>
              <a:rPr lang="en-US" altLang="ko-KR" sz="1800" b="1" dirty="0" smtClean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우리의 가설은 초기 리뷰가 보다 높은 </a:t>
            </a:r>
            <a:r>
              <a:rPr lang="ko-KR" altLang="en-US" sz="1800" b="1" dirty="0" err="1" smtClean="0">
                <a:sym typeface="Wingdings" pitchFamily="2" charset="2"/>
              </a:rPr>
              <a:t>호감표</a:t>
            </a:r>
            <a:r>
              <a:rPr lang="ko-KR" altLang="en-US" sz="1800" b="1" dirty="0" smtClean="0">
                <a:sym typeface="Wingdings" pitchFamily="2" charset="2"/>
              </a:rPr>
              <a:t> 비율을 가진다는 것임</a:t>
            </a:r>
            <a:endParaRPr lang="en-US" altLang="ko-KR" sz="18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ym typeface="Wingdings" pitchFamily="2" charset="2"/>
              </a:rPr>
              <a:t>o </a:t>
            </a:r>
            <a:r>
              <a:rPr lang="ko-KR" altLang="en-US" sz="1800" b="1" dirty="0" smtClean="0">
                <a:sym typeface="Wingdings" pitchFamily="2" charset="2"/>
              </a:rPr>
              <a:t>바 차트 참조</a:t>
            </a:r>
            <a:endParaRPr lang="en-US" altLang="ko-KR" sz="1800" b="1" dirty="0"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1207" r="32430" b="8190"/>
          <a:stretch/>
        </p:blipFill>
        <p:spPr bwMode="auto">
          <a:xfrm>
            <a:off x="3059832" y="1986887"/>
            <a:ext cx="3384376" cy="47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23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8544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연구 결과</a:t>
            </a:r>
            <a:r>
              <a:rPr lang="en-US" altLang="ko-KR" sz="3200" dirty="0" smtClean="0"/>
              <a:t> (8/8)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6052142"/>
            <a:ext cx="8446729" cy="617218"/>
          </a:xfrm>
        </p:spPr>
        <p:txBody>
          <a:bodyPr>
            <a:noAutofit/>
          </a:bodyPr>
          <a:lstStyle/>
          <a:p>
            <a:pPr marL="177800" indent="-177800" latinLnBrk="0">
              <a:buNone/>
            </a:pPr>
            <a:r>
              <a:rPr lang="en-US" altLang="ko-KR" sz="1800" b="1" dirty="0" smtClean="0">
                <a:sym typeface="Wingdings" pitchFamily="2" charset="2"/>
              </a:rPr>
              <a:t> </a:t>
            </a:r>
            <a:r>
              <a:rPr lang="ko-KR" altLang="en-US" sz="1800" b="1" dirty="0" smtClean="0">
                <a:sym typeface="Wingdings" pitchFamily="2" charset="2"/>
              </a:rPr>
              <a:t>가설이 성립한다고 볼 수 없음</a:t>
            </a:r>
            <a:r>
              <a:rPr lang="en-US" altLang="ko-KR" sz="1800" b="1" dirty="0" smtClean="0">
                <a:sym typeface="Wingdings" pitchFamily="2" charset="2"/>
              </a:rPr>
              <a:t>. </a:t>
            </a:r>
            <a:r>
              <a:rPr lang="ko-KR" altLang="en-US" sz="1800" b="1" dirty="0" smtClean="0">
                <a:sym typeface="Wingdings" pitchFamily="2" charset="2"/>
              </a:rPr>
              <a:t>단</a:t>
            </a:r>
            <a:r>
              <a:rPr lang="en-US" altLang="ko-KR" sz="1800" b="1" dirty="0" smtClean="0">
                <a:sym typeface="Wingdings" pitchFamily="2" charset="2"/>
              </a:rPr>
              <a:t>, </a:t>
            </a:r>
            <a:r>
              <a:rPr lang="ko-KR" altLang="en-US" sz="1800" b="1" dirty="0" smtClean="0">
                <a:sym typeface="Wingdings" pitchFamily="2" charset="2"/>
              </a:rPr>
              <a:t>바 차트의 형태는 초기 리뷰어가 책에 대해 가장 높은 관심을 갖기 </a:t>
            </a:r>
            <a:r>
              <a:rPr lang="ko-KR" altLang="en-US" sz="1800" b="1" dirty="0">
                <a:sym typeface="Wingdings" pitchFamily="2" charset="2"/>
              </a:rPr>
              <a:t>때</a:t>
            </a:r>
            <a:r>
              <a:rPr lang="ko-KR" altLang="en-US" sz="1800" b="1" dirty="0" smtClean="0">
                <a:sym typeface="Wingdings" pitchFamily="2" charset="2"/>
              </a:rPr>
              <a:t>문으로 볼 수 있음</a:t>
            </a:r>
            <a:endParaRPr lang="en-US" altLang="ko-KR" sz="1800" b="1" dirty="0"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13793" r="34569" b="7759"/>
          <a:stretch/>
        </p:blipFill>
        <p:spPr bwMode="auto">
          <a:xfrm>
            <a:off x="683568" y="1280381"/>
            <a:ext cx="3411352" cy="48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12392" r="31461" b="34159"/>
          <a:stretch/>
        </p:blipFill>
        <p:spPr bwMode="auto">
          <a:xfrm>
            <a:off x="4716016" y="1700808"/>
            <a:ext cx="4139952" cy="35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24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803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/>
              <a:t>결론 및 향후 연구과제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556792"/>
            <a:ext cx="8446729" cy="4968552"/>
          </a:xfrm>
        </p:spPr>
        <p:txBody>
          <a:bodyPr>
            <a:noAutofit/>
          </a:bodyPr>
          <a:lstStyle/>
          <a:p>
            <a:pPr marL="177800" indent="-177800" latinLnBrk="0">
              <a:buNone/>
            </a:pPr>
            <a:r>
              <a:rPr lang="en-US" altLang="ko-KR" sz="1700" b="1" dirty="0" smtClean="0">
                <a:sym typeface="Wingdings" pitchFamily="2" charset="2"/>
              </a:rPr>
              <a:t>o </a:t>
            </a:r>
            <a:r>
              <a:rPr lang="ko-KR" altLang="en-US" sz="1700" b="1" dirty="0" smtClean="0">
                <a:sym typeface="Wingdings" pitchFamily="2" charset="2"/>
              </a:rPr>
              <a:t>이 연구에서 </a:t>
            </a:r>
            <a:r>
              <a:rPr lang="ko-KR" altLang="en-US" sz="1700" b="1" dirty="0" err="1" smtClean="0">
                <a:sym typeface="Wingdings" pitchFamily="2" charset="2"/>
              </a:rPr>
              <a:t>리뷰어별로</a:t>
            </a:r>
            <a:r>
              <a:rPr lang="ko-KR" altLang="en-US" sz="1700" b="1" dirty="0" smtClean="0">
                <a:sym typeface="Wingdings" pitchFamily="2" charset="2"/>
              </a:rPr>
              <a:t> 호감표의 변화와 총 투표수의 변화의 관계에 대해 알아봤음</a:t>
            </a:r>
            <a:endParaRPr lang="en-US" altLang="ko-KR" sz="17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7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700" b="1" dirty="0" smtClean="0">
                <a:sym typeface="Wingdings" pitchFamily="2" charset="2"/>
              </a:rPr>
              <a:t>o </a:t>
            </a:r>
            <a:r>
              <a:rPr lang="ko-KR" altLang="en-US" sz="1700" b="1" dirty="0" smtClean="0">
                <a:sym typeface="Wingdings" pitchFamily="2" charset="2"/>
              </a:rPr>
              <a:t>우리의 가설은 </a:t>
            </a:r>
            <a:r>
              <a:rPr lang="ko-KR" altLang="en-US" sz="1700" b="1" dirty="0" smtClean="0">
                <a:solidFill>
                  <a:srgbClr val="FF0000"/>
                </a:solidFill>
                <a:sym typeface="Wingdings" pitchFamily="2" charset="2"/>
              </a:rPr>
              <a:t>초기 리뷰가 보다 높은 </a:t>
            </a:r>
            <a:r>
              <a:rPr lang="ko-KR" altLang="en-US" sz="1700" b="1" dirty="0" err="1" smtClean="0">
                <a:solidFill>
                  <a:srgbClr val="FF0000"/>
                </a:solidFill>
                <a:sym typeface="Wingdings" pitchFamily="2" charset="2"/>
              </a:rPr>
              <a:t>호감표를</a:t>
            </a:r>
            <a:r>
              <a:rPr lang="ko-KR" altLang="en-US" sz="1700" b="1" dirty="0" smtClean="0">
                <a:solidFill>
                  <a:srgbClr val="FF0000"/>
                </a:solidFill>
                <a:sym typeface="Wingdings" pitchFamily="2" charset="2"/>
              </a:rPr>
              <a:t> 얻는 다는 것</a:t>
            </a:r>
            <a:r>
              <a:rPr lang="ko-KR" altLang="en-US" sz="1700" b="1" dirty="0" smtClean="0">
                <a:sym typeface="Wingdings" pitchFamily="2" charset="2"/>
              </a:rPr>
              <a:t>임</a:t>
            </a:r>
            <a:endParaRPr lang="en-US" altLang="ko-KR" sz="17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7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700" b="1" dirty="0" smtClean="0">
                <a:sym typeface="Wingdings" pitchFamily="2" charset="2"/>
              </a:rPr>
              <a:t>o </a:t>
            </a:r>
            <a:r>
              <a:rPr lang="ko-KR" altLang="en-US" sz="1700" b="1" dirty="0" smtClean="0">
                <a:sym typeface="Wingdings" pitchFamily="2" charset="2"/>
              </a:rPr>
              <a:t>타임 시리즈 분석에 의하면 대부분의 책이 가설이 성립함</a:t>
            </a:r>
            <a:r>
              <a:rPr lang="en-US" altLang="ko-KR" sz="1700" b="1" dirty="0" smtClean="0">
                <a:sym typeface="Wingdings" pitchFamily="2" charset="2"/>
              </a:rPr>
              <a:t>. </a:t>
            </a:r>
            <a:r>
              <a:rPr lang="ko-KR" altLang="en-US" sz="1700" b="1" dirty="0" smtClean="0">
                <a:sym typeface="Wingdings" pitchFamily="2" charset="2"/>
              </a:rPr>
              <a:t>이는 아마존의 피드백 시스템에 의한 것으로 볼 수 있음</a:t>
            </a:r>
            <a:r>
              <a:rPr lang="en-US" altLang="ko-KR" sz="1700" b="1" dirty="0" smtClean="0">
                <a:sym typeface="Wingdings" pitchFamily="2" charset="2"/>
              </a:rPr>
              <a:t>. </a:t>
            </a:r>
            <a:r>
              <a:rPr lang="ko-KR" altLang="en-US" sz="1700" b="1" dirty="0" smtClean="0">
                <a:sym typeface="Wingdings" pitchFamily="2" charset="2"/>
              </a:rPr>
              <a:t>이 시스템은 가장 높은 리뷰를 받은 것을 보여주며</a:t>
            </a:r>
            <a:r>
              <a:rPr lang="en-US" altLang="ko-KR" sz="1700" b="1" dirty="0" smtClean="0">
                <a:sym typeface="Wingdings" pitchFamily="2" charset="2"/>
              </a:rPr>
              <a:t>, </a:t>
            </a:r>
            <a:r>
              <a:rPr lang="ko-KR" altLang="en-US" sz="1700" b="1" dirty="0" smtClean="0">
                <a:sym typeface="Wingdings" pitchFamily="2" charset="2"/>
              </a:rPr>
              <a:t>높은 비율의 호감 표는 제일 위에 보여줌</a:t>
            </a:r>
            <a:r>
              <a:rPr lang="en-US" altLang="ko-KR" sz="1700" b="1" dirty="0">
                <a:sym typeface="Wingdings" pitchFamily="2" charset="2"/>
              </a:rPr>
              <a:t> </a:t>
            </a:r>
            <a:r>
              <a:rPr lang="en-US" altLang="ko-KR" sz="1700" b="1" dirty="0" smtClean="0">
                <a:sym typeface="Wingdings" pitchFamily="2" charset="2"/>
              </a:rPr>
              <a:t>(</a:t>
            </a:r>
            <a:r>
              <a:rPr lang="ko-KR" altLang="en-US" sz="1700" b="1" dirty="0" err="1" smtClean="0">
                <a:sym typeface="Wingdings" pitchFamily="2" charset="2"/>
              </a:rPr>
              <a:t>시간별로</a:t>
            </a:r>
            <a:r>
              <a:rPr lang="ko-KR" altLang="en-US" sz="1700" b="1" dirty="0" smtClean="0">
                <a:sym typeface="Wingdings" pitchFamily="2" charset="2"/>
              </a:rPr>
              <a:t> 보여주는 것이 아님</a:t>
            </a:r>
            <a:r>
              <a:rPr lang="en-US" altLang="ko-KR" sz="1700" b="1" dirty="0" smtClean="0">
                <a:sym typeface="Wingdings" pitchFamily="2" charset="2"/>
              </a:rPr>
              <a:t>)</a:t>
            </a:r>
          </a:p>
          <a:p>
            <a:pPr marL="177800" indent="-177800" latinLnBrk="0">
              <a:buNone/>
            </a:pPr>
            <a:endParaRPr lang="en-US" altLang="ko-KR" sz="17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700" b="1" dirty="0" smtClean="0">
                <a:sym typeface="Wingdings" pitchFamily="2" charset="2"/>
              </a:rPr>
              <a:t>o </a:t>
            </a:r>
            <a:r>
              <a:rPr lang="ko-KR" altLang="en-US" sz="1700" b="1" dirty="0" smtClean="0">
                <a:sym typeface="Wingdings" pitchFamily="2" charset="2"/>
              </a:rPr>
              <a:t>다른</a:t>
            </a:r>
            <a:r>
              <a:rPr lang="en-US" altLang="ko-KR" sz="1700" b="1" dirty="0" smtClean="0">
                <a:sym typeface="Wingdings" pitchFamily="2" charset="2"/>
              </a:rPr>
              <a:t> </a:t>
            </a:r>
            <a:r>
              <a:rPr lang="ko-KR" altLang="en-US" sz="1700" b="1" dirty="0" smtClean="0">
                <a:sym typeface="Wingdings" pitchFamily="2" charset="2"/>
              </a:rPr>
              <a:t>시각 </a:t>
            </a:r>
            <a:r>
              <a:rPr lang="en-US" altLang="ko-KR" sz="1700" b="1" dirty="0" smtClean="0">
                <a:sym typeface="Wingdings" pitchFamily="2" charset="2"/>
              </a:rPr>
              <a:t>(</a:t>
            </a:r>
            <a:r>
              <a:rPr lang="ko-KR" altLang="en-US" sz="1700" b="1" dirty="0" smtClean="0">
                <a:sym typeface="Wingdings" pitchFamily="2" charset="2"/>
              </a:rPr>
              <a:t>시간에 대한 총 호감 표 비율과 </a:t>
            </a:r>
            <a:r>
              <a:rPr lang="ko-KR" altLang="en-US" sz="1700" b="1" dirty="0" err="1" smtClean="0">
                <a:sym typeface="Wingdings" pitchFamily="2" charset="2"/>
              </a:rPr>
              <a:t>리뷰어에</a:t>
            </a:r>
            <a:r>
              <a:rPr lang="ko-KR" altLang="en-US" sz="1700" b="1" dirty="0" smtClean="0">
                <a:sym typeface="Wingdings" pitchFamily="2" charset="2"/>
              </a:rPr>
              <a:t> 대한 최종 호감 표 비율</a:t>
            </a:r>
            <a:r>
              <a:rPr lang="en-US" altLang="ko-KR" sz="1700" b="1" dirty="0" smtClean="0">
                <a:sym typeface="Wingdings" pitchFamily="2" charset="2"/>
              </a:rPr>
              <a:t>)</a:t>
            </a:r>
            <a:r>
              <a:rPr lang="ko-KR" altLang="en-US" sz="1700" b="1" dirty="0" smtClean="0">
                <a:sym typeface="Wingdings" pitchFamily="2" charset="2"/>
              </a:rPr>
              <a:t>의 경우</a:t>
            </a:r>
            <a:r>
              <a:rPr lang="en-US" altLang="ko-KR" sz="1700" b="1" dirty="0" smtClean="0">
                <a:sym typeface="Wingdings" pitchFamily="2" charset="2"/>
              </a:rPr>
              <a:t>, </a:t>
            </a:r>
            <a:r>
              <a:rPr lang="ko-KR" altLang="en-US" sz="1700" b="1" dirty="0" smtClean="0">
                <a:sym typeface="Wingdings" pitchFamily="2" charset="2"/>
              </a:rPr>
              <a:t>시간에 대한 총 </a:t>
            </a:r>
            <a:r>
              <a:rPr lang="ko-KR" altLang="en-US" sz="1700" b="1" dirty="0" err="1" smtClean="0">
                <a:sym typeface="Wingdings" pitchFamily="2" charset="2"/>
              </a:rPr>
              <a:t>호감표는</a:t>
            </a:r>
            <a:r>
              <a:rPr lang="ko-KR" altLang="en-US" sz="1700" b="1" dirty="0" smtClean="0">
                <a:sym typeface="Wingdings" pitchFamily="2" charset="2"/>
              </a:rPr>
              <a:t> 상관관계는 높지만 관계가 있다는 것을 찾지 못함</a:t>
            </a:r>
            <a:r>
              <a:rPr lang="en-US" altLang="ko-KR" sz="1700" b="1" dirty="0" smtClean="0">
                <a:sym typeface="Wingdings" pitchFamily="2" charset="2"/>
              </a:rPr>
              <a:t>. </a:t>
            </a:r>
            <a:r>
              <a:rPr lang="ko-KR" altLang="en-US" sz="1700" b="1" dirty="0" smtClean="0">
                <a:sym typeface="Wingdings" pitchFamily="2" charset="2"/>
              </a:rPr>
              <a:t>또한</a:t>
            </a:r>
            <a:r>
              <a:rPr lang="en-US" altLang="ko-KR" sz="1700" b="1" dirty="0" smtClean="0">
                <a:sym typeface="Wingdings" pitchFamily="2" charset="2"/>
              </a:rPr>
              <a:t>, </a:t>
            </a:r>
            <a:r>
              <a:rPr lang="ko-KR" altLang="en-US" sz="1700" b="1" dirty="0" smtClean="0">
                <a:sym typeface="Wingdings" pitchFamily="2" charset="2"/>
              </a:rPr>
              <a:t>우리의 가설은 기각됨</a:t>
            </a:r>
            <a:r>
              <a:rPr lang="en-US" altLang="ko-KR" sz="1700" b="1" dirty="0" smtClean="0">
                <a:sym typeface="Wingdings" pitchFamily="2" charset="2"/>
              </a:rPr>
              <a:t>. </a:t>
            </a:r>
            <a:r>
              <a:rPr lang="ko-KR" altLang="en-US" sz="1700" b="1" dirty="0" smtClean="0">
                <a:sym typeface="Wingdings" pitchFamily="2" charset="2"/>
              </a:rPr>
              <a:t>단</a:t>
            </a:r>
            <a:r>
              <a:rPr lang="en-US" altLang="ko-KR" sz="1700" b="1" dirty="0" smtClean="0">
                <a:sym typeface="Wingdings" pitchFamily="2" charset="2"/>
              </a:rPr>
              <a:t>, </a:t>
            </a:r>
            <a:r>
              <a:rPr lang="ko-KR" altLang="en-US" sz="1700" b="1" dirty="0" smtClean="0">
                <a:sym typeface="Wingdings" pitchFamily="2" charset="2"/>
              </a:rPr>
              <a:t>대부분의 책에서 첫 리뷰가 가장 높은 비율의 </a:t>
            </a:r>
            <a:r>
              <a:rPr lang="ko-KR" altLang="en-US" sz="1700" b="1" dirty="0" err="1" smtClean="0">
                <a:sym typeface="Wingdings" pitchFamily="2" charset="2"/>
              </a:rPr>
              <a:t>호감표를</a:t>
            </a:r>
            <a:r>
              <a:rPr lang="ko-KR" altLang="en-US" sz="1700" b="1" dirty="0" smtClean="0">
                <a:sym typeface="Wingdings" pitchFamily="2" charset="2"/>
              </a:rPr>
              <a:t> 가짐</a:t>
            </a:r>
            <a:r>
              <a:rPr lang="en-US" altLang="ko-KR" sz="1700" b="1" dirty="0">
                <a:sym typeface="Wingdings" pitchFamily="2" charset="2"/>
              </a:rPr>
              <a:t> </a:t>
            </a:r>
            <a:r>
              <a:rPr lang="en-US" altLang="ko-KR" sz="1700" b="1" dirty="0" smtClean="0">
                <a:sym typeface="Wingdings" pitchFamily="2" charset="2"/>
              </a:rPr>
              <a:t> </a:t>
            </a:r>
            <a:r>
              <a:rPr lang="ko-KR" altLang="en-US" sz="1700" b="1" dirty="0" smtClean="0">
                <a:sym typeface="Wingdings" pitchFamily="2" charset="2"/>
              </a:rPr>
              <a:t>추가 연구가 요구됨</a:t>
            </a:r>
            <a:endParaRPr lang="en-US" altLang="ko-KR" sz="17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endParaRPr lang="en-US" altLang="ko-KR" sz="1700" b="1" dirty="0" smtClean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700" b="1" dirty="0" smtClean="0">
                <a:sym typeface="Wingdings" pitchFamily="2" charset="2"/>
              </a:rPr>
              <a:t>o </a:t>
            </a:r>
            <a:r>
              <a:rPr lang="ko-KR" altLang="en-US" sz="1700" b="1" dirty="0" smtClean="0">
                <a:sym typeface="Wingdings" pitchFamily="2" charset="2"/>
              </a:rPr>
              <a:t>향후 분석과제 </a:t>
            </a:r>
            <a:r>
              <a:rPr lang="en-US" altLang="ko-KR" sz="1700" b="1" dirty="0" smtClean="0">
                <a:sym typeface="Wingdings" pitchFamily="2" charset="2"/>
              </a:rPr>
              <a:t>: </a:t>
            </a:r>
            <a:r>
              <a:rPr lang="ko-KR" altLang="en-US" sz="1700" b="1" dirty="0" smtClean="0">
                <a:sym typeface="Wingdings" pitchFamily="2" charset="2"/>
              </a:rPr>
              <a:t>다른 기간마다 같은 분석 수행</a:t>
            </a:r>
            <a:r>
              <a:rPr lang="en-US" altLang="ko-KR" sz="1700" b="1" dirty="0" smtClean="0">
                <a:sym typeface="Wingdings" pitchFamily="2" charset="2"/>
              </a:rPr>
              <a:t>,  </a:t>
            </a:r>
            <a:r>
              <a:rPr lang="ko-KR" altLang="en-US" sz="1700" b="1" dirty="0" smtClean="0">
                <a:sym typeface="Wingdings" pitchFamily="2" charset="2"/>
              </a:rPr>
              <a:t>모든 변수에 대해 회귀분석 수행</a:t>
            </a:r>
            <a:r>
              <a:rPr lang="en-US" altLang="ko-KR" sz="1700" b="1" dirty="0" smtClean="0">
                <a:sym typeface="Wingdings" pitchFamily="2" charset="2"/>
              </a:rPr>
              <a:t>, </a:t>
            </a:r>
            <a:r>
              <a:rPr lang="ko-KR" altLang="en-US" sz="1700" b="1" dirty="0" smtClean="0">
                <a:sym typeface="Wingdings" pitchFamily="2" charset="2"/>
              </a:rPr>
              <a:t>상관관계 테이블을 이용해 추가 분석 수행</a:t>
            </a:r>
            <a:r>
              <a:rPr lang="en-US" altLang="ko-KR" sz="1700" b="1" dirty="0" smtClean="0">
                <a:sym typeface="Wingdings" pitchFamily="2" charset="2"/>
              </a:rPr>
              <a:t>, </a:t>
            </a:r>
            <a:r>
              <a:rPr lang="ko-KR" altLang="en-US" sz="1700" b="1" dirty="0" smtClean="0">
                <a:sym typeface="Wingdings" pitchFamily="2" charset="2"/>
              </a:rPr>
              <a:t>보다</a:t>
            </a:r>
            <a:r>
              <a:rPr lang="en-US" altLang="ko-KR" sz="1700" b="1" dirty="0" smtClean="0">
                <a:sym typeface="Wingdings" pitchFamily="2" charset="2"/>
              </a:rPr>
              <a:t> </a:t>
            </a:r>
            <a:r>
              <a:rPr lang="ko-KR" altLang="en-US" sz="1700" b="1" dirty="0" smtClean="0">
                <a:sym typeface="Wingdings" pitchFamily="2" charset="2"/>
              </a:rPr>
              <a:t>큰 데이터 세트와 긴 연구시간으로 분석 수행</a:t>
            </a:r>
            <a:r>
              <a:rPr lang="en-US" altLang="ko-KR" sz="1700" b="1" dirty="0" smtClean="0">
                <a:sym typeface="Wingdings" pitchFamily="2" charset="2"/>
              </a:rPr>
              <a:t> </a:t>
            </a:r>
            <a:r>
              <a:rPr lang="ko-KR" altLang="en-US" sz="1700" b="1" dirty="0" smtClean="0">
                <a:sym typeface="Wingdings" pitchFamily="2" charset="2"/>
              </a:rPr>
              <a:t>  </a:t>
            </a:r>
            <a:endParaRPr lang="en-US" altLang="ko-KR" sz="1700" b="1" dirty="0">
              <a:sym typeface="Wingdings" pitchFamily="2" charset="2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25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371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The 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6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백그라운드 </a:t>
            </a:r>
            <a:r>
              <a:rPr lang="en-US" altLang="ko-KR" sz="3200" dirty="0" smtClean="0"/>
              <a:t>(1/8)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604664"/>
          </a:xfrm>
        </p:spPr>
        <p:txBody>
          <a:bodyPr>
            <a:normAutofit/>
          </a:bodyPr>
          <a:lstStyle/>
          <a:p>
            <a:pPr marL="173038" indent="-173038">
              <a:buNone/>
            </a:pPr>
            <a:r>
              <a:rPr lang="ko-KR" altLang="en-US" sz="2400" b="1" dirty="0" smtClean="0"/>
              <a:t>아마존 백그라운드</a:t>
            </a:r>
            <a:endParaRPr lang="en-US" altLang="ko-KR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14" y="1972047"/>
            <a:ext cx="2076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55576" y="2204864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latinLnBrk="0">
              <a:buNone/>
            </a:pPr>
            <a:r>
              <a:rPr lang="en-US" altLang="ko-KR" b="1" dirty="0" smtClean="0"/>
              <a:t>o Amazon.com</a:t>
            </a:r>
            <a:r>
              <a:rPr lang="ko-KR" altLang="en-US" b="1" dirty="0" smtClean="0"/>
              <a:t>은 </a:t>
            </a:r>
            <a:r>
              <a:rPr lang="en-US" altLang="ko-KR" b="1" dirty="0" smtClean="0"/>
              <a:t>Jeff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Bezos</a:t>
            </a:r>
            <a:r>
              <a:rPr lang="ko-KR" altLang="en-US" b="1" dirty="0" smtClean="0"/>
              <a:t>에 의해</a:t>
            </a:r>
            <a:r>
              <a:rPr lang="en-US" altLang="ko-KR" b="1" dirty="0" smtClean="0"/>
              <a:t> 1994</a:t>
            </a:r>
            <a:r>
              <a:rPr lang="ko-KR" altLang="en-US" b="1" dirty="0" smtClean="0"/>
              <a:t>년에 설립</a:t>
            </a:r>
            <a:endParaRPr lang="en-US" altLang="ko-KR" b="1" dirty="0" smtClean="0"/>
          </a:p>
          <a:p>
            <a:pPr marL="173038" indent="-173038" latinLnBrk="0">
              <a:buNone/>
            </a:pPr>
            <a:r>
              <a:rPr lang="en-US" altLang="ko-KR" b="1" dirty="0" smtClean="0"/>
              <a:t>o </a:t>
            </a:r>
            <a:r>
              <a:rPr lang="ko-KR" altLang="en-US" b="1" dirty="0" smtClean="0"/>
              <a:t>현재는 세계에서 가장 성공적인 </a:t>
            </a:r>
            <a:r>
              <a:rPr lang="en-US" altLang="ko-KR" b="1" dirty="0" smtClean="0"/>
              <a:t>E-</a:t>
            </a:r>
            <a:r>
              <a:rPr lang="ko-KR" altLang="en-US" b="1" dirty="0" err="1" smtClean="0"/>
              <a:t>커머스</a:t>
            </a:r>
            <a:r>
              <a:rPr lang="ko-KR" altLang="en-US" b="1" dirty="0" smtClean="0"/>
              <a:t> 비즈니스임</a:t>
            </a:r>
            <a:endParaRPr lang="en-US" altLang="ko-KR" b="1" dirty="0" smtClean="0"/>
          </a:p>
          <a:p>
            <a:pPr marL="173038" indent="-173038" latinLnBrk="0">
              <a:buNone/>
            </a:pPr>
            <a:r>
              <a:rPr lang="en-US" altLang="ko-KR" b="1" dirty="0" smtClean="0"/>
              <a:t>o Fortune 500</a:t>
            </a:r>
            <a:r>
              <a:rPr lang="ko-KR" altLang="en-US" b="1" dirty="0" smtClean="0"/>
              <a:t> 기업중의 하나로서 미국의 가장 큰 </a:t>
            </a:r>
            <a:r>
              <a:rPr lang="ko-KR" altLang="en-US" b="1" dirty="0" err="1" smtClean="0"/>
              <a:t>리테일러임</a:t>
            </a:r>
            <a:endParaRPr lang="en-US" altLang="ko-KR" b="1" dirty="0" smtClean="0"/>
          </a:p>
          <a:p>
            <a:pPr marL="173038" indent="-173038" latinLnBrk="0">
              <a:buNone/>
            </a:pPr>
            <a:r>
              <a:rPr lang="en-US" altLang="ko-KR" b="1" dirty="0" smtClean="0"/>
              <a:t>o E-bay</a:t>
            </a:r>
            <a:r>
              <a:rPr lang="ko-KR" altLang="en-US" b="1" dirty="0" smtClean="0"/>
              <a:t>와는 다르게 </a:t>
            </a:r>
            <a:r>
              <a:rPr lang="ko-KR" altLang="en-US" b="1" dirty="0" err="1" smtClean="0"/>
              <a:t>리테일</a:t>
            </a:r>
            <a:r>
              <a:rPr lang="ko-KR" altLang="en-US" b="1" dirty="0" smtClean="0"/>
              <a:t> 영업에 집중</a:t>
            </a:r>
            <a:endParaRPr lang="ko-KR" altLang="en-US" b="1" dirty="0"/>
          </a:p>
        </p:txBody>
      </p:sp>
      <p:sp>
        <p:nvSpPr>
          <p:cNvPr id="6" name="내용 개체 틀 7"/>
          <p:cNvSpPr txBox="1">
            <a:spLocks/>
          </p:cNvSpPr>
          <p:nvPr/>
        </p:nvSpPr>
        <p:spPr>
          <a:xfrm>
            <a:off x="457200" y="4236189"/>
            <a:ext cx="60590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Arial" pitchFamily="34" charset="0"/>
              <a:buNone/>
            </a:pPr>
            <a:r>
              <a:rPr lang="ko-KR" altLang="en-US" sz="2400" b="1" dirty="0" smtClean="0"/>
              <a:t>아마존 성공 요인</a:t>
            </a:r>
            <a:endParaRPr lang="en-US" altLang="ko-KR" sz="2400" b="1" dirty="0"/>
          </a:p>
        </p:txBody>
      </p:sp>
      <p:sp>
        <p:nvSpPr>
          <p:cNvPr id="9" name="직사각형 8"/>
          <p:cNvSpPr/>
          <p:nvPr/>
        </p:nvSpPr>
        <p:spPr>
          <a:xfrm>
            <a:off x="755575" y="4840852"/>
            <a:ext cx="694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latinLnBrk="0">
              <a:buNone/>
            </a:pPr>
            <a:r>
              <a:rPr lang="en-US" altLang="ko-KR" b="1" dirty="0" smtClean="0"/>
              <a:t>o </a:t>
            </a:r>
            <a:r>
              <a:rPr lang="ko-KR" altLang="en-US" b="1" dirty="0" smtClean="0"/>
              <a:t>고객 </a:t>
            </a:r>
            <a:r>
              <a:rPr lang="en-US" altLang="ko-KR" b="1" dirty="0"/>
              <a:t> </a:t>
            </a:r>
            <a:r>
              <a:rPr lang="ko-KR" altLang="en-US" b="1" dirty="0" smtClean="0"/>
              <a:t>친화적 인터페이스</a:t>
            </a:r>
            <a:endParaRPr lang="en-US" altLang="ko-KR" b="1" dirty="0" smtClean="0"/>
          </a:p>
          <a:p>
            <a:pPr marL="173038" indent="-173038" latinLnBrk="0">
              <a:buNone/>
            </a:pPr>
            <a:r>
              <a:rPr lang="en-US" altLang="ko-KR" b="1" dirty="0" smtClean="0"/>
              <a:t>o </a:t>
            </a:r>
            <a:r>
              <a:rPr lang="ko-KR" altLang="en-US" b="1" dirty="0" smtClean="0"/>
              <a:t>베스트 셀러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인기 책</a:t>
            </a:r>
            <a:r>
              <a:rPr lang="en-US" altLang="ko-KR" b="1" dirty="0" smtClean="0"/>
              <a:t>, </a:t>
            </a:r>
            <a:r>
              <a:rPr lang="ko-KR" altLang="en-US" b="1" u="sng" dirty="0" smtClean="0"/>
              <a:t>추천 시스템</a:t>
            </a:r>
            <a:r>
              <a:rPr lang="ko-KR" altLang="en-US" b="1" dirty="0" smtClean="0"/>
              <a:t>과 같은 혁신적 도구</a:t>
            </a:r>
            <a:endParaRPr lang="ko-KR" altLang="en-US" b="1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3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5915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(2/8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604664"/>
          </a:xfrm>
        </p:spPr>
        <p:txBody>
          <a:bodyPr>
            <a:normAutofit/>
          </a:bodyPr>
          <a:lstStyle/>
          <a:p>
            <a:pPr marL="173038" indent="-173038">
              <a:buNone/>
            </a:pPr>
            <a:r>
              <a:rPr lang="ko-KR" altLang="en-US" sz="2400" b="1" dirty="0" smtClean="0"/>
              <a:t>추천 시스템</a:t>
            </a:r>
            <a:endParaRPr lang="en-US" altLang="ko-KR" sz="2400" b="1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611560" y="2186790"/>
            <a:ext cx="8280920" cy="33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None/>
            </a:pPr>
            <a:r>
              <a:rPr lang="en-US" altLang="ko-KR" b="1" dirty="0" smtClean="0"/>
              <a:t>o Amazon.com</a:t>
            </a:r>
            <a:r>
              <a:rPr lang="ko-KR" altLang="en-US" b="1" dirty="0" smtClean="0"/>
              <a:t>의 가장 혁신적인 </a:t>
            </a:r>
            <a:r>
              <a:rPr lang="ko-KR" altLang="en-US" b="1" dirty="0" err="1" smtClean="0"/>
              <a:t>기능중</a:t>
            </a:r>
            <a:r>
              <a:rPr lang="ko-KR" altLang="en-US" b="1" dirty="0" smtClean="0"/>
              <a:t> 하나임</a:t>
            </a:r>
            <a:endParaRPr lang="en-US" altLang="ko-KR" b="1" dirty="0" smtClean="0"/>
          </a:p>
          <a:p>
            <a:pPr marL="173038" indent="-173038">
              <a:lnSpc>
                <a:spcPct val="150000"/>
              </a:lnSpc>
              <a:buNone/>
            </a:pPr>
            <a:endParaRPr lang="en-US" altLang="ko-KR" b="1" dirty="0" smtClean="0"/>
          </a:p>
          <a:p>
            <a:pPr marL="173038" indent="-173038">
              <a:lnSpc>
                <a:spcPct val="150000"/>
              </a:lnSpc>
              <a:buNone/>
            </a:pPr>
            <a:r>
              <a:rPr lang="en-US" altLang="ko-KR" b="1" dirty="0" smtClean="0"/>
              <a:t>o </a:t>
            </a:r>
            <a:r>
              <a:rPr lang="ko-KR" altLang="en-US" b="1" dirty="0" smtClean="0"/>
              <a:t>많은 다른 </a:t>
            </a:r>
            <a:r>
              <a:rPr lang="ko-KR" altLang="en-US" b="1" dirty="0" err="1" smtClean="0"/>
              <a:t>리테일</a:t>
            </a:r>
            <a:r>
              <a:rPr lang="ko-KR" altLang="en-US" b="1" dirty="0" smtClean="0"/>
              <a:t> 웹사이트가 적용함</a:t>
            </a:r>
            <a:endParaRPr lang="en-US" altLang="ko-KR" b="1" dirty="0" smtClean="0"/>
          </a:p>
          <a:p>
            <a:pPr marL="173038" indent="-173038">
              <a:lnSpc>
                <a:spcPct val="150000"/>
              </a:lnSpc>
              <a:buNone/>
            </a:pPr>
            <a:endParaRPr lang="en-US" altLang="ko-KR" b="1" dirty="0" smtClean="0"/>
          </a:p>
          <a:p>
            <a:pPr marL="173038" indent="-173038">
              <a:lnSpc>
                <a:spcPct val="150000"/>
              </a:lnSpc>
              <a:buNone/>
            </a:pPr>
            <a:r>
              <a:rPr lang="en-US" altLang="ko-KR" b="1" dirty="0" smtClean="0"/>
              <a:t>o </a:t>
            </a:r>
            <a:r>
              <a:rPr lang="ko-KR" altLang="en-US" b="1" dirty="0" smtClean="0"/>
              <a:t>사람들이 책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음악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영화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전자기기 등의 제품에 그들의 의견 및 순위를 표현하도록 함</a:t>
            </a:r>
            <a:endParaRPr lang="en-US" altLang="ko-KR" b="1" dirty="0" smtClean="0"/>
          </a:p>
          <a:p>
            <a:pPr marL="173038" indent="-173038">
              <a:lnSpc>
                <a:spcPct val="150000"/>
              </a:lnSpc>
              <a:buNone/>
            </a:pPr>
            <a:endParaRPr lang="en-US" altLang="ko-KR" b="1" dirty="0" smtClean="0"/>
          </a:p>
          <a:p>
            <a:pPr marL="173038" indent="-173038">
              <a:lnSpc>
                <a:spcPct val="150000"/>
              </a:lnSpc>
              <a:buNone/>
            </a:pPr>
            <a:r>
              <a:rPr lang="en-US" altLang="ko-KR" b="1" dirty="0" smtClean="0"/>
              <a:t>o </a:t>
            </a:r>
            <a:r>
              <a:rPr lang="ko-KR" altLang="en-US" b="1" dirty="0" smtClean="0"/>
              <a:t>사람들이 피드백 및 순위를 </a:t>
            </a:r>
            <a:r>
              <a:rPr lang="ko-KR" altLang="en-US" b="1" dirty="0" err="1" smtClean="0"/>
              <a:t>표시시</a:t>
            </a:r>
            <a:r>
              <a:rPr lang="ko-KR" altLang="en-US" b="1" dirty="0" smtClean="0"/>
              <a:t> 해당 제품의 리뷰가 생성됨</a:t>
            </a:r>
            <a:endParaRPr lang="en-US" altLang="ko-KR" b="1" dirty="0" smtClean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4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0428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 </a:t>
            </a:r>
            <a:r>
              <a:rPr lang="en-US" altLang="ko-KR" sz="3200" dirty="0" smtClean="0"/>
              <a:t>(3/8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315300"/>
            <a:ext cx="6059016" cy="604664"/>
          </a:xfrm>
        </p:spPr>
        <p:txBody>
          <a:bodyPr>
            <a:normAutofit/>
          </a:bodyPr>
          <a:lstStyle/>
          <a:p>
            <a:pPr marL="173038" indent="-173038">
              <a:buNone/>
            </a:pPr>
            <a:r>
              <a:rPr lang="ko-KR" altLang="en-US" sz="2400" b="1" dirty="0" err="1" smtClean="0"/>
              <a:t>리뷰어</a:t>
            </a:r>
            <a:r>
              <a:rPr lang="ko-KR" altLang="en-US" sz="2400" b="1" dirty="0" smtClean="0"/>
              <a:t> 순</a:t>
            </a:r>
            <a:r>
              <a:rPr lang="ko-KR" altLang="en-US" sz="2400" b="1" dirty="0"/>
              <a:t>위</a:t>
            </a:r>
            <a:endParaRPr lang="en-US" altLang="ko-KR" sz="2400" b="1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683568" y="1851437"/>
            <a:ext cx="8208912" cy="4600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smtClean="0">
                <a:latin typeface="+mj-ea"/>
                <a:ea typeface="+mj-ea"/>
              </a:rPr>
              <a:t>고객 코멘트의 품질 평가를 위해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</a:t>
            </a:r>
            <a:r>
              <a:rPr lang="ko-KR" altLang="en-US" sz="1550" b="1" dirty="0" smtClean="0">
                <a:latin typeface="+mj-ea"/>
                <a:ea typeface="+mj-ea"/>
              </a:rPr>
              <a:t> 순위</a:t>
            </a:r>
            <a:r>
              <a:rPr lang="ko-KR" altLang="en-US" sz="1550" b="1" dirty="0">
                <a:latin typeface="+mj-ea"/>
                <a:ea typeface="+mj-ea"/>
              </a:rPr>
              <a:t>화</a:t>
            </a:r>
            <a:r>
              <a:rPr lang="ko-KR" altLang="en-US" sz="1550" b="1" dirty="0" smtClean="0">
                <a:latin typeface="+mj-ea"/>
                <a:ea typeface="+mj-ea"/>
              </a:rPr>
              <a:t> 도입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smtClean="0">
                <a:latin typeface="+mj-ea"/>
                <a:ea typeface="+mj-ea"/>
              </a:rPr>
              <a:t>방문자가 리뷰어의 의견을 보고 </a:t>
            </a:r>
            <a:r>
              <a:rPr lang="en-US" altLang="ko-KR" sz="1550" b="1" dirty="0" smtClean="0">
                <a:latin typeface="+mj-ea"/>
                <a:ea typeface="+mj-ea"/>
              </a:rPr>
              <a:t>“</a:t>
            </a:r>
            <a:r>
              <a:rPr lang="ko-KR" altLang="en-US" sz="1550" b="1" dirty="0" smtClean="0">
                <a:latin typeface="+mj-ea"/>
                <a:ea typeface="+mj-ea"/>
              </a:rPr>
              <a:t>이 리뷰가 당신에게 도움이 되었습니까</a:t>
            </a:r>
            <a:r>
              <a:rPr lang="en-US" altLang="ko-KR" sz="1550" b="1" dirty="0" smtClean="0">
                <a:latin typeface="+mj-ea"/>
                <a:ea typeface="+mj-ea"/>
              </a:rPr>
              <a:t>?”</a:t>
            </a:r>
            <a:r>
              <a:rPr lang="ko-KR" altLang="en-US" sz="1550" b="1" dirty="0" smtClean="0">
                <a:latin typeface="+mj-ea"/>
                <a:ea typeface="+mj-ea"/>
              </a:rPr>
              <a:t>란 질문에 </a:t>
            </a:r>
            <a:r>
              <a:rPr lang="en-US" altLang="ko-KR" sz="1550" b="1" dirty="0" smtClean="0">
                <a:latin typeface="+mj-ea"/>
                <a:ea typeface="+mj-ea"/>
              </a:rPr>
              <a:t>“</a:t>
            </a:r>
            <a:r>
              <a:rPr lang="ko-KR" altLang="en-US" sz="1550" b="1" dirty="0" smtClean="0">
                <a:latin typeface="+mj-ea"/>
                <a:ea typeface="+mj-ea"/>
              </a:rPr>
              <a:t>예</a:t>
            </a:r>
            <a:r>
              <a:rPr lang="en-US" altLang="ko-KR" sz="1550" b="1" dirty="0" smtClean="0">
                <a:latin typeface="+mj-ea"/>
                <a:ea typeface="+mj-ea"/>
              </a:rPr>
              <a:t>” </a:t>
            </a:r>
            <a:r>
              <a:rPr lang="ko-KR" altLang="en-US" sz="1550" b="1" dirty="0" smtClean="0">
                <a:latin typeface="+mj-ea"/>
                <a:ea typeface="+mj-ea"/>
              </a:rPr>
              <a:t>또는 </a:t>
            </a:r>
            <a:r>
              <a:rPr lang="en-US" altLang="ko-KR" sz="1550" b="1" dirty="0" smtClean="0">
                <a:latin typeface="+mj-ea"/>
                <a:ea typeface="+mj-ea"/>
              </a:rPr>
              <a:t>“</a:t>
            </a:r>
            <a:r>
              <a:rPr lang="ko-KR" altLang="en-US" sz="1550" b="1" dirty="0" smtClean="0">
                <a:latin typeface="+mj-ea"/>
                <a:ea typeface="+mj-ea"/>
              </a:rPr>
              <a:t>아니오</a:t>
            </a:r>
            <a:r>
              <a:rPr lang="en-US" altLang="ko-KR" sz="1550" b="1" dirty="0" smtClean="0">
                <a:latin typeface="+mj-ea"/>
                <a:ea typeface="+mj-ea"/>
              </a:rPr>
              <a:t>”</a:t>
            </a:r>
            <a:r>
              <a:rPr lang="ko-KR" altLang="en-US" sz="1550" b="1" dirty="0" smtClean="0">
                <a:latin typeface="+mj-ea"/>
                <a:ea typeface="+mj-ea"/>
              </a:rPr>
              <a:t>를 선택하도록 함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</a:t>
            </a:r>
            <a:r>
              <a:rPr lang="ko-KR" altLang="en-US" sz="1550" b="1" dirty="0" smtClean="0">
                <a:latin typeface="+mj-ea"/>
                <a:ea typeface="+mj-ea"/>
              </a:rPr>
              <a:t> 순위화는 리뷰어가 받은 유용의 양과 비율에 기반함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“</a:t>
            </a:r>
            <a:r>
              <a:rPr lang="ko-KR" altLang="en-US" sz="1550" b="1" dirty="0" smtClean="0">
                <a:latin typeface="+mj-ea"/>
                <a:ea typeface="+mj-ea"/>
              </a:rPr>
              <a:t>예</a:t>
            </a:r>
            <a:r>
              <a:rPr lang="en-US" altLang="ko-KR" sz="1550" b="1" dirty="0" smtClean="0">
                <a:latin typeface="+mj-ea"/>
                <a:ea typeface="+mj-ea"/>
              </a:rPr>
              <a:t>”</a:t>
            </a:r>
            <a:r>
              <a:rPr lang="ko-KR" altLang="en-US" sz="1550" b="1" dirty="0" smtClean="0">
                <a:latin typeface="+mj-ea"/>
                <a:ea typeface="+mj-ea"/>
              </a:rPr>
              <a:t>라고 클릭함으로써</a:t>
            </a:r>
            <a:r>
              <a:rPr lang="en-US" altLang="ko-KR" sz="1550" b="1" dirty="0" smtClean="0">
                <a:latin typeface="+mj-ea"/>
                <a:ea typeface="+mj-ea"/>
              </a:rPr>
              <a:t>,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리뷰어는</a:t>
            </a:r>
            <a:r>
              <a:rPr lang="ko-KR" altLang="en-US" sz="1550" b="1" dirty="0" smtClean="0">
                <a:latin typeface="+mj-ea"/>
                <a:ea typeface="+mj-ea"/>
              </a:rPr>
              <a:t> 하나의 호감 표를 얻고</a:t>
            </a:r>
            <a:r>
              <a:rPr lang="en-US" altLang="ko-KR" sz="1550" b="1" dirty="0" smtClean="0">
                <a:latin typeface="+mj-ea"/>
                <a:ea typeface="+mj-ea"/>
              </a:rPr>
              <a:t>,</a:t>
            </a: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   “</a:t>
            </a:r>
            <a:r>
              <a:rPr lang="ko-KR" altLang="en-US" sz="1550" b="1" dirty="0" smtClean="0">
                <a:latin typeface="+mj-ea"/>
                <a:ea typeface="+mj-ea"/>
              </a:rPr>
              <a:t>아니요</a:t>
            </a:r>
            <a:r>
              <a:rPr lang="en-US" altLang="ko-KR" sz="1550" b="1" dirty="0" smtClean="0">
                <a:latin typeface="+mj-ea"/>
                <a:ea typeface="+mj-ea"/>
              </a:rPr>
              <a:t>”</a:t>
            </a:r>
            <a:r>
              <a:rPr lang="ko-KR" altLang="en-US" sz="1550" b="1" dirty="0" smtClean="0">
                <a:latin typeface="+mj-ea"/>
                <a:ea typeface="+mj-ea"/>
              </a:rPr>
              <a:t>를 클릭하면</a:t>
            </a:r>
            <a:r>
              <a:rPr lang="en-US" altLang="ko-KR" sz="1550" b="1" dirty="0" smtClean="0">
                <a:latin typeface="+mj-ea"/>
                <a:ea typeface="+mj-ea"/>
              </a:rPr>
              <a:t>,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리뷰어는</a:t>
            </a:r>
            <a:r>
              <a:rPr lang="ko-KR" altLang="en-US" sz="1550" b="1" dirty="0" smtClean="0">
                <a:latin typeface="+mj-ea"/>
                <a:ea typeface="+mj-ea"/>
              </a:rPr>
              <a:t> </a:t>
            </a:r>
            <a:r>
              <a:rPr lang="ko-KR" altLang="en-US" sz="1550" b="1" dirty="0" err="1" smtClean="0">
                <a:latin typeface="+mj-ea"/>
                <a:ea typeface="+mj-ea"/>
              </a:rPr>
              <a:t>비호감</a:t>
            </a:r>
            <a:r>
              <a:rPr lang="ko-KR" altLang="en-US" sz="1550" b="1" dirty="0" smtClean="0">
                <a:latin typeface="+mj-ea"/>
                <a:ea typeface="+mj-ea"/>
              </a:rPr>
              <a:t> 표를 얻음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smtClean="0">
                <a:latin typeface="+mj-ea"/>
                <a:ea typeface="+mj-ea"/>
              </a:rPr>
              <a:t>현재</a:t>
            </a:r>
            <a:r>
              <a:rPr lang="en-US" altLang="ko-KR" sz="1550" b="1" dirty="0" smtClean="0">
                <a:latin typeface="+mj-ea"/>
                <a:ea typeface="+mj-ea"/>
              </a:rPr>
              <a:t>, 2</a:t>
            </a:r>
            <a:r>
              <a:rPr lang="ko-KR" altLang="en-US" sz="1550" b="1" dirty="0" smtClean="0">
                <a:latin typeface="+mj-ea"/>
                <a:ea typeface="+mj-ea"/>
              </a:rPr>
              <a:t>가지 종류의 랭킹이 존재</a:t>
            </a:r>
            <a:r>
              <a:rPr lang="en-US" altLang="ko-KR" sz="1550" b="1" dirty="0" smtClean="0">
                <a:latin typeface="+mj-ea"/>
                <a:ea typeface="+mj-ea"/>
              </a:rPr>
              <a:t>; </a:t>
            </a:r>
            <a:r>
              <a:rPr lang="ko-KR" altLang="en-US" sz="1550" b="1" dirty="0" smtClean="0">
                <a:latin typeface="+mj-ea"/>
                <a:ea typeface="+mj-ea"/>
              </a:rPr>
              <a:t>신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</a:t>
            </a:r>
            <a:r>
              <a:rPr lang="ko-KR" altLang="en-US" sz="1550" b="1" dirty="0" smtClean="0">
                <a:latin typeface="+mj-ea"/>
                <a:ea typeface="+mj-ea"/>
              </a:rPr>
              <a:t> 순위</a:t>
            </a:r>
            <a:r>
              <a:rPr lang="ko-KR" altLang="en-US" sz="1550" b="1" dirty="0">
                <a:latin typeface="+mj-ea"/>
                <a:ea typeface="+mj-ea"/>
              </a:rPr>
              <a:t>화</a:t>
            </a:r>
            <a:r>
              <a:rPr lang="ko-KR" altLang="en-US" sz="1550" b="1" dirty="0" smtClean="0">
                <a:latin typeface="+mj-ea"/>
                <a:ea typeface="+mj-ea"/>
              </a:rPr>
              <a:t>와 클래식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</a:t>
            </a:r>
            <a:r>
              <a:rPr lang="ko-KR" altLang="en-US" sz="1550" b="1" dirty="0" smtClean="0">
                <a:latin typeface="+mj-ea"/>
                <a:ea typeface="+mj-ea"/>
              </a:rPr>
              <a:t> 순위</a:t>
            </a:r>
            <a:r>
              <a:rPr lang="ko-KR" altLang="en-US" sz="1550" b="1" dirty="0">
                <a:latin typeface="+mj-ea"/>
                <a:ea typeface="+mj-ea"/>
              </a:rPr>
              <a:t>화</a:t>
            </a:r>
            <a:r>
              <a:rPr lang="en-US" altLang="ko-KR" sz="1550" b="1" dirty="0" smtClean="0">
                <a:latin typeface="+mj-ea"/>
                <a:ea typeface="+mj-ea"/>
              </a:rPr>
              <a:t>.</a:t>
            </a: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smtClean="0">
                <a:latin typeface="+mj-ea"/>
                <a:ea typeface="+mj-ea"/>
              </a:rPr>
              <a:t>클래식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</a:t>
            </a:r>
            <a:r>
              <a:rPr lang="ko-KR" altLang="en-US" sz="1550" b="1" dirty="0" smtClean="0">
                <a:latin typeface="+mj-ea"/>
                <a:ea typeface="+mj-ea"/>
              </a:rPr>
              <a:t> 순위</a:t>
            </a:r>
            <a:r>
              <a:rPr lang="ko-KR" altLang="en-US" sz="1550" b="1" dirty="0">
                <a:latin typeface="+mj-ea"/>
                <a:ea typeface="+mj-ea"/>
              </a:rPr>
              <a:t>화</a:t>
            </a:r>
            <a:r>
              <a:rPr lang="ko-KR" altLang="en-US" sz="1550" b="1" dirty="0" smtClean="0">
                <a:latin typeface="+mj-ea"/>
                <a:ea typeface="+mj-ea"/>
              </a:rPr>
              <a:t>는 기본인 반면</a:t>
            </a:r>
            <a:r>
              <a:rPr lang="en-US" altLang="ko-KR" sz="1550" b="1" dirty="0" smtClean="0">
                <a:latin typeface="+mj-ea"/>
                <a:ea typeface="+mj-ea"/>
              </a:rPr>
              <a:t>, </a:t>
            </a:r>
            <a:r>
              <a:rPr lang="ko-KR" altLang="en-US" sz="1550" b="1" dirty="0" smtClean="0">
                <a:latin typeface="+mj-ea"/>
                <a:ea typeface="+mj-ea"/>
              </a:rPr>
              <a:t>신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</a:t>
            </a:r>
            <a:r>
              <a:rPr lang="ko-KR" altLang="en-US" sz="1550" b="1" dirty="0" smtClean="0">
                <a:latin typeface="+mj-ea"/>
                <a:ea typeface="+mj-ea"/>
              </a:rPr>
              <a:t> 순위</a:t>
            </a:r>
            <a:r>
              <a:rPr lang="ko-KR" altLang="en-US" sz="1550" b="1" dirty="0">
                <a:latin typeface="+mj-ea"/>
                <a:ea typeface="+mj-ea"/>
              </a:rPr>
              <a:t>화</a:t>
            </a:r>
            <a:r>
              <a:rPr lang="ko-KR" altLang="en-US" sz="1550" b="1" dirty="0" smtClean="0">
                <a:latin typeface="+mj-ea"/>
                <a:ea typeface="+mj-ea"/>
              </a:rPr>
              <a:t>는 리뷰의 유익함과 리뷰작성 빈도간의 가중평균을 포함</a:t>
            </a:r>
            <a:r>
              <a:rPr lang="en-US" altLang="ko-KR" sz="1550" b="1" dirty="0" smtClean="0">
                <a:latin typeface="+mj-ea"/>
                <a:ea typeface="+mj-ea"/>
              </a:rPr>
              <a:t>.</a:t>
            </a:r>
            <a:r>
              <a:rPr lang="ko-KR" altLang="en-US" sz="1550" b="1" dirty="0" smtClean="0">
                <a:latin typeface="+mj-ea"/>
                <a:ea typeface="+mj-ea"/>
              </a:rPr>
              <a:t> 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Top 1,000 </a:t>
            </a:r>
            <a:r>
              <a:rPr lang="ko-KR" altLang="en-US" sz="1550" b="1" dirty="0" err="1" smtClean="0">
                <a:latin typeface="+mj-ea"/>
                <a:ea typeface="+mj-ea"/>
              </a:rPr>
              <a:t>리뷰어는</a:t>
            </a:r>
            <a:r>
              <a:rPr lang="ko-KR" altLang="en-US" sz="1550" b="1" dirty="0" smtClean="0">
                <a:latin typeface="+mj-ea"/>
                <a:ea typeface="+mj-ea"/>
              </a:rPr>
              <a:t> 배지를  받음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smtClean="0">
                <a:latin typeface="+mj-ea"/>
                <a:ea typeface="+mj-ea"/>
              </a:rPr>
              <a:t>모든 고객 리뷰를 보여주는 페이지는 기본적으로 </a:t>
            </a:r>
            <a:r>
              <a:rPr lang="en-US" altLang="ko-KR" sz="1550" b="1" dirty="0" smtClean="0">
                <a:latin typeface="+mj-ea"/>
                <a:ea typeface="+mj-ea"/>
              </a:rPr>
              <a:t>“</a:t>
            </a:r>
            <a:r>
              <a:rPr lang="ko-KR" altLang="en-US" sz="1550" b="1" dirty="0" smtClean="0">
                <a:latin typeface="+mj-ea"/>
                <a:ea typeface="+mj-ea"/>
              </a:rPr>
              <a:t>가장 유익한 순</a:t>
            </a:r>
            <a:r>
              <a:rPr lang="en-US" altLang="ko-KR" sz="1550" b="1" dirty="0" smtClean="0">
                <a:latin typeface="+mj-ea"/>
                <a:ea typeface="+mj-ea"/>
              </a:rPr>
              <a:t>”</a:t>
            </a:r>
            <a:r>
              <a:rPr lang="ko-KR" altLang="en-US" sz="1550" b="1" dirty="0" smtClean="0">
                <a:latin typeface="+mj-ea"/>
                <a:ea typeface="+mj-ea"/>
              </a:rPr>
              <a:t>로 정렬되어 보여주고</a:t>
            </a:r>
            <a:r>
              <a:rPr lang="en-US" altLang="ko-KR" sz="1550" b="1" dirty="0" smtClean="0">
                <a:latin typeface="+mj-ea"/>
                <a:ea typeface="+mj-ea"/>
              </a:rPr>
              <a:t>, “</a:t>
            </a:r>
            <a:r>
              <a:rPr lang="ko-KR" altLang="en-US" sz="1550" b="1" dirty="0" smtClean="0">
                <a:latin typeface="+mj-ea"/>
                <a:ea typeface="+mj-ea"/>
              </a:rPr>
              <a:t>신규순</a:t>
            </a:r>
            <a:r>
              <a:rPr lang="en-US" altLang="ko-KR" sz="1550" b="1" dirty="0" smtClean="0">
                <a:latin typeface="+mj-ea"/>
                <a:ea typeface="+mj-ea"/>
              </a:rPr>
              <a:t>”</a:t>
            </a:r>
            <a:r>
              <a:rPr lang="ko-KR" altLang="en-US" sz="1550" b="1" dirty="0" smtClean="0">
                <a:latin typeface="+mj-ea"/>
                <a:ea typeface="+mj-ea"/>
              </a:rPr>
              <a:t>로 변경 가능</a:t>
            </a:r>
            <a:endParaRPr lang="en-US" altLang="ko-KR" sz="1550" b="1" dirty="0" smtClean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endParaRPr lang="en-US" altLang="ko-KR" sz="1550" b="1" dirty="0">
              <a:latin typeface="+mj-ea"/>
              <a:ea typeface="+mj-ea"/>
            </a:endParaRPr>
          </a:p>
          <a:p>
            <a:pPr marL="173038" indent="-173038" latinLnBrk="0">
              <a:lnSpc>
                <a:spcPct val="90000"/>
              </a:lnSpc>
              <a:buNone/>
            </a:pPr>
            <a:r>
              <a:rPr lang="en-US" altLang="ko-KR" sz="1550" b="1" dirty="0" smtClean="0">
                <a:latin typeface="+mj-ea"/>
                <a:ea typeface="+mj-ea"/>
              </a:rPr>
              <a:t>o </a:t>
            </a:r>
            <a:r>
              <a:rPr lang="ko-KR" altLang="en-US" sz="1550" b="1" dirty="0" smtClean="0">
                <a:latin typeface="+mj-ea"/>
                <a:ea typeface="+mj-ea"/>
              </a:rPr>
              <a:t>다음 그림은 기본 레이아웃을 보여줌</a:t>
            </a:r>
            <a:endParaRPr lang="en-US" altLang="ko-KR" sz="1550" b="1" dirty="0" smtClean="0">
              <a:latin typeface="+mj-ea"/>
              <a:ea typeface="+mj-ea"/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5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04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 </a:t>
            </a:r>
            <a:r>
              <a:rPr lang="en-US" altLang="ko-KR" sz="3200" dirty="0" smtClean="0"/>
              <a:t>(4/8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312168"/>
            <a:ext cx="3015829" cy="604664"/>
          </a:xfrm>
        </p:spPr>
        <p:txBody>
          <a:bodyPr anchor="ctr">
            <a:normAutofit/>
          </a:bodyPr>
          <a:lstStyle/>
          <a:p>
            <a:pPr marL="173038" indent="-173038">
              <a:buNone/>
            </a:pPr>
            <a:r>
              <a:rPr lang="ko-KR" altLang="en-US" sz="2400" b="1" dirty="0" err="1" smtClean="0"/>
              <a:t>리뷰어</a:t>
            </a:r>
            <a:r>
              <a:rPr lang="ko-KR" altLang="en-US" sz="2400" b="1" dirty="0" smtClean="0"/>
              <a:t> 순위화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그림</a:t>
            </a:r>
            <a:endParaRPr lang="en-US" altLang="ko-KR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8" r="12588"/>
          <a:stretch/>
        </p:blipFill>
        <p:spPr bwMode="auto">
          <a:xfrm>
            <a:off x="3473029" y="1484784"/>
            <a:ext cx="4753720" cy="502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660232" y="1398476"/>
            <a:ext cx="17281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3347864" y="1614500"/>
            <a:ext cx="3312368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6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(5/8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396514" cy="154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b="1" dirty="0" smtClean="0"/>
              <a:t>이 논문에서 알고자 하는 질문은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조기 리뷰가 시간의 흐름에 따라 더 많은 표와 호감 표를 얻는 것을 확인하기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’</a:t>
            </a:r>
            <a:r>
              <a:rPr lang="en-US" altLang="ko-KR" sz="2000" b="1" dirty="0" smtClean="0"/>
              <a:t>(to explore whether earlier review receives more votes and favorable votes over time and other related aspects) </a:t>
            </a:r>
            <a:r>
              <a:rPr lang="ko-KR" altLang="en-US" sz="2000" b="1" dirty="0" smtClean="0"/>
              <a:t>위함임</a:t>
            </a:r>
            <a:endParaRPr lang="en-US" altLang="ko-KR" sz="2000" b="1" dirty="0" smtClean="0"/>
          </a:p>
        </p:txBody>
      </p:sp>
      <p:sp>
        <p:nvSpPr>
          <p:cNvPr id="5" name="내용 개체 틀 7"/>
          <p:cNvSpPr txBox="1">
            <a:spLocks/>
          </p:cNvSpPr>
          <p:nvPr/>
        </p:nvSpPr>
        <p:spPr>
          <a:xfrm>
            <a:off x="457200" y="3370943"/>
            <a:ext cx="8396514" cy="2938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Arial" pitchFamily="34" charset="0"/>
              <a:buNone/>
            </a:pPr>
            <a:r>
              <a:rPr lang="en-US" altLang="ko-KR" sz="2000" b="1" dirty="0" smtClean="0"/>
              <a:t>2008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Robert Huang </a:t>
            </a:r>
            <a:r>
              <a:rPr lang="ko-KR" altLang="en-US" sz="2000" b="1" dirty="0" smtClean="0"/>
              <a:t>이 수행한 연구를 살펴봄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그의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목적은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개별 </a:t>
            </a:r>
            <a:r>
              <a:rPr lang="ko-KR" altLang="en-US" sz="2000" b="1" dirty="0">
                <a:solidFill>
                  <a:srgbClr val="FF0000"/>
                </a:solidFill>
              </a:rPr>
              <a:t>고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객 리뷰와 연계한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가지 변수간의 관계를 밝히는 것</a:t>
            </a:r>
            <a:r>
              <a:rPr lang="ko-KR" altLang="en-US" sz="2000" b="1" dirty="0" smtClean="0"/>
              <a:t>임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그의 연구동기는 다음의 것을 연구하고자 </a:t>
            </a:r>
            <a:r>
              <a:rPr lang="ko-KR" altLang="en-US" sz="2000" b="1" dirty="0" smtClean="0"/>
              <a:t>함</a:t>
            </a:r>
            <a:endParaRPr lang="en-US" altLang="ko-KR" sz="2000" b="1" dirty="0" smtClean="0"/>
          </a:p>
          <a:p>
            <a:pPr marL="457200" indent="-457200" latinLnBrk="0">
              <a:buFont typeface="Arial" pitchFamily="34" charset="0"/>
              <a:buAutoNum type="arabicParenR"/>
            </a:pPr>
            <a:r>
              <a:rPr lang="ko-KR" altLang="en-US" sz="2000" b="1" dirty="0" smtClean="0"/>
              <a:t>조기 리뷰가 같은 품질의 후기 리뷰보다 더 좋은 피드백을 받는지 여부</a:t>
            </a:r>
            <a:endParaRPr lang="en-US" altLang="ko-KR" sz="2000" b="1" dirty="0" smtClean="0"/>
          </a:p>
          <a:p>
            <a:pPr marL="457200" indent="-457200" latinLnBrk="0">
              <a:buFont typeface="Arial" pitchFamily="34" charset="0"/>
              <a:buAutoNum type="arabicParenR"/>
            </a:pPr>
            <a:r>
              <a:rPr lang="ko-KR" altLang="en-US" sz="2000" b="1" dirty="0" smtClean="0"/>
              <a:t>어떻게 다른 요소가 리뷰가 받은 피드백의 종류에 영향을 미치는지 여부</a:t>
            </a:r>
            <a:endParaRPr lang="en-US" altLang="ko-KR" sz="2000" b="1" dirty="0" smtClean="0"/>
          </a:p>
          <a:p>
            <a:pPr marL="457200" indent="-457200" latinLnBrk="0">
              <a:buFont typeface="Arial" pitchFamily="34" charset="0"/>
              <a:buAutoNum type="arabicParenR"/>
            </a:pPr>
            <a:r>
              <a:rPr lang="ko-KR" altLang="en-US" sz="2000" b="1" dirty="0" smtClean="0"/>
              <a:t>리뷰 순위와 </a:t>
            </a:r>
            <a:r>
              <a:rPr lang="ko-KR" altLang="en-US" sz="2000" b="1" dirty="0" err="1" smtClean="0"/>
              <a:t>리뷰어</a:t>
            </a:r>
            <a:r>
              <a:rPr lang="ko-KR" altLang="en-US" sz="2000" b="1" dirty="0" smtClean="0"/>
              <a:t> 등의 다른 변수가 갖는 영향은 무엇인지 파악 </a:t>
            </a:r>
            <a:endParaRPr lang="en-US" altLang="ko-KR" sz="2000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7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635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(6/8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396514" cy="4421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b="1" dirty="0" smtClean="0"/>
              <a:t>Huang</a:t>
            </a:r>
            <a:r>
              <a:rPr lang="ko-KR" altLang="en-US" sz="2000" b="1" dirty="0" smtClean="0"/>
              <a:t>의 연구에서 데이터는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20</a:t>
            </a:r>
            <a:r>
              <a:rPr lang="ko-KR" altLang="en-US" sz="2000" b="1" dirty="0" smtClean="0"/>
              <a:t>개의 책으로 구성</a:t>
            </a:r>
            <a:endParaRPr lang="en-US" altLang="ko-KR" sz="2000" b="1" dirty="0"/>
          </a:p>
          <a:p>
            <a:pPr>
              <a:buFontTx/>
              <a:buChar char="-"/>
            </a:pPr>
            <a:r>
              <a:rPr lang="ko-KR" altLang="en-US" sz="2000" b="1" dirty="0" smtClean="0"/>
              <a:t>모두 지난 과거 </a:t>
            </a:r>
            <a:r>
              <a:rPr lang="en-US" altLang="ko-KR" sz="2000" b="1" dirty="0" smtClean="0"/>
              <a:t>2</a:t>
            </a:r>
            <a:r>
              <a:rPr lang="ko-KR" altLang="en-US" sz="2000" b="1" dirty="0" err="1" smtClean="0"/>
              <a:t>년내에</a:t>
            </a:r>
            <a:r>
              <a:rPr lang="ko-KR" altLang="en-US" sz="2000" b="1" dirty="0" smtClean="0"/>
              <a:t> 출판된 책임</a:t>
            </a:r>
            <a:endParaRPr lang="en-US" altLang="ko-KR" sz="2000" b="1" dirty="0"/>
          </a:p>
          <a:p>
            <a:pPr>
              <a:buFontTx/>
              <a:buChar char="-"/>
            </a:pPr>
            <a:r>
              <a:rPr lang="ko-KR" altLang="en-US" sz="2000" b="1" dirty="0" smtClean="0"/>
              <a:t>책에는 </a:t>
            </a:r>
            <a:r>
              <a:rPr lang="en-US" altLang="ko-KR" sz="2000" b="1" dirty="0" smtClean="0"/>
              <a:t>30~45</a:t>
            </a:r>
            <a:r>
              <a:rPr lang="ko-KR" altLang="en-US" sz="2000" b="1" dirty="0" smtClean="0"/>
              <a:t>개의 리뷰가 존재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일별로 수집한 정보는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r>
              <a:rPr lang="en-US" altLang="ko-KR" sz="2000" b="1" dirty="0" smtClean="0"/>
              <a:t>1) </a:t>
            </a:r>
            <a:r>
              <a:rPr lang="ko-KR" altLang="en-US" sz="2000" b="1" dirty="0" smtClean="0"/>
              <a:t>리뷰를 </a:t>
            </a:r>
            <a:r>
              <a:rPr lang="ko-KR" altLang="en-US" sz="2000" b="1" dirty="0" err="1" smtClean="0"/>
              <a:t>포스트한</a:t>
            </a:r>
            <a:r>
              <a:rPr lang="ko-KR" altLang="en-US" sz="2000" b="1" dirty="0" smtClean="0"/>
              <a:t> 날짜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2) </a:t>
            </a:r>
            <a:r>
              <a:rPr lang="ko-KR" altLang="en-US" sz="2000" b="1" dirty="0" smtClean="0"/>
              <a:t>리뷰가 책에게 매긴 별 순위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r>
              <a:rPr lang="en-US" altLang="ko-KR" sz="2000" b="1" dirty="0" smtClean="0"/>
              <a:t>3) </a:t>
            </a:r>
            <a:r>
              <a:rPr lang="ko-KR" altLang="en-US" sz="2000" b="1" dirty="0" smtClean="0"/>
              <a:t>리뷰가 받은 피드백의 양과 </a:t>
            </a:r>
            <a:r>
              <a:rPr lang="ko-KR" altLang="en-US" sz="2000" b="1" dirty="0" err="1" smtClean="0"/>
              <a:t>긍정적이였던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양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4) </a:t>
            </a:r>
            <a:r>
              <a:rPr lang="ko-KR" altLang="en-US" sz="2000" b="1" dirty="0" smtClean="0"/>
              <a:t>리뷰의 길이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단어의 숫자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5) </a:t>
            </a:r>
            <a:r>
              <a:rPr lang="ko-KR" altLang="en-US" sz="2000" b="1" dirty="0" smtClean="0"/>
              <a:t>리뷰어의 순위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r>
              <a:rPr lang="en-US" altLang="ko-KR" sz="2000" b="1" dirty="0" smtClean="0"/>
              <a:t>6) </a:t>
            </a:r>
            <a:r>
              <a:rPr lang="ko-KR" altLang="en-US" sz="2000" b="1" dirty="0" smtClean="0"/>
              <a:t>리뷰의 품질을 수량화하기 위한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가지 숫자</a:t>
            </a:r>
            <a:endParaRPr lang="en-US" altLang="ko-KR" sz="2000" b="1" dirty="0" smtClean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8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01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200" dirty="0" smtClean="0"/>
              <a:t>백그라운드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(7/8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73743" y="1268760"/>
            <a:ext cx="8396514" cy="5184576"/>
          </a:xfrm>
        </p:spPr>
        <p:txBody>
          <a:bodyPr>
            <a:noAutofit/>
          </a:bodyPr>
          <a:lstStyle/>
          <a:p>
            <a:pPr marL="177800" indent="-177800" latinLnBrk="0">
              <a:buNone/>
            </a:pPr>
            <a:r>
              <a:rPr lang="ko-KR" altLang="en-US" sz="1600" b="1" dirty="0" smtClean="0"/>
              <a:t>이 데이터 세트에 기반하여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그는 그의 가설을 검증하기 위해 </a:t>
            </a:r>
            <a:r>
              <a:rPr lang="ko-KR" altLang="en-US" sz="1600" b="1" dirty="0" err="1" smtClean="0"/>
              <a:t>여러가지</a:t>
            </a:r>
            <a:r>
              <a:rPr lang="ko-KR" altLang="en-US" sz="1600" b="1" dirty="0" smtClean="0"/>
              <a:t> 분석 수행</a:t>
            </a:r>
            <a:endParaRPr lang="en-US" altLang="ko-KR" sz="1600" b="1" dirty="0"/>
          </a:p>
          <a:p>
            <a:pPr marL="177800" indent="-177800" latinLnBrk="0">
              <a:buFontTx/>
              <a:buChar char="-"/>
            </a:pPr>
            <a:r>
              <a:rPr lang="ko-KR" altLang="en-US" sz="1600" b="1" dirty="0" smtClean="0"/>
              <a:t>첫째로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각 책마다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리뷰의 숫자</a:t>
            </a:r>
            <a:r>
              <a:rPr lang="ko-KR" altLang="en-US" sz="1600" b="1" dirty="0" smtClean="0"/>
              <a:t>와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리뷰어의 인덱스</a:t>
            </a:r>
            <a:r>
              <a:rPr lang="ko-KR" altLang="en-US" sz="1600" b="1" dirty="0" smtClean="0"/>
              <a:t> 최소의 스퀘어 라인을 작성 </a:t>
            </a:r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ko-KR" altLang="en-US" sz="1600" b="1" dirty="0" smtClean="0">
                <a:sym typeface="Wingdings" pitchFamily="2" charset="2"/>
              </a:rPr>
              <a:t>거의</a:t>
            </a:r>
            <a:r>
              <a:rPr lang="en-US" altLang="ko-KR" sz="1600" b="1" dirty="0" smtClean="0">
                <a:sym typeface="Wingdings" pitchFamily="2" charset="2"/>
              </a:rPr>
              <a:t> </a:t>
            </a:r>
            <a:r>
              <a:rPr lang="ko-KR" altLang="en-US" sz="1600" b="1" dirty="0" smtClean="0">
                <a:sym typeface="Wingdings" pitchFamily="2" charset="2"/>
              </a:rPr>
              <a:t>모든 경우 두 변수간의 반비례적 관계가 성립 </a:t>
            </a:r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ko-KR" altLang="en-US" sz="1600" b="1" dirty="0" smtClean="0">
                <a:sym typeface="Wingdings" pitchFamily="2" charset="2"/>
              </a:rPr>
              <a:t>먼저 </a:t>
            </a:r>
            <a:r>
              <a:rPr lang="ko-KR" altLang="en-US" sz="1600" b="1" dirty="0" err="1" smtClean="0">
                <a:sym typeface="Wingdings" pitchFamily="2" charset="2"/>
              </a:rPr>
              <a:t>포스트된</a:t>
            </a:r>
            <a:r>
              <a:rPr lang="ko-KR" altLang="en-US" sz="1600" b="1" dirty="0" smtClean="0">
                <a:sym typeface="Wingdings" pitchFamily="2" charset="2"/>
              </a:rPr>
              <a:t> 리뷰가 더 많은 피드백을 받게 됨을 확인</a:t>
            </a:r>
            <a:endParaRPr lang="en-US" altLang="ko-KR" sz="1600" b="1" dirty="0" smtClean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endParaRPr lang="en-US" altLang="ko-KR" sz="1600" b="1" dirty="0" smtClean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r>
              <a:rPr lang="ko-KR" altLang="en-US" sz="1600" b="1" dirty="0" smtClean="0">
                <a:sym typeface="Wingdings" pitchFamily="2" charset="2"/>
              </a:rPr>
              <a:t>그룹별로 각 책의 </a:t>
            </a:r>
            <a:r>
              <a:rPr lang="en-US" altLang="ko-KR" sz="1600" b="1" dirty="0" smtClean="0">
                <a:sym typeface="Wingdings" pitchFamily="2" charset="2"/>
              </a:rPr>
              <a:t>10</a:t>
            </a:r>
            <a:r>
              <a:rPr lang="ko-KR" altLang="en-US" sz="1600" b="1" dirty="0" smtClean="0">
                <a:sym typeface="Wingdings" pitchFamily="2" charset="2"/>
              </a:rPr>
              <a:t>개의 연속된 리뷰에 대한 </a:t>
            </a:r>
            <a:r>
              <a:rPr lang="ko-KR" altLang="en-US" sz="1600" b="1" dirty="0" smtClean="0">
                <a:solidFill>
                  <a:srgbClr val="FF0000"/>
                </a:solidFill>
                <a:sym typeface="Wingdings" pitchFamily="2" charset="2"/>
              </a:rPr>
              <a:t>총 값의 </a:t>
            </a:r>
            <a:r>
              <a:rPr lang="ko-KR" altLang="en-US" sz="1600" b="1" dirty="0" err="1" smtClean="0">
                <a:solidFill>
                  <a:srgbClr val="FF0000"/>
                </a:solidFill>
                <a:sym typeface="Wingdings" pitchFamily="2" charset="2"/>
              </a:rPr>
              <a:t>중간값</a:t>
            </a:r>
            <a:r>
              <a:rPr lang="en-US" altLang="ko-KR" sz="1600" b="1" dirty="0" smtClean="0">
                <a:solidFill>
                  <a:srgbClr val="FF0000"/>
                </a:solidFill>
                <a:sym typeface="Wingdings" pitchFamily="2" charset="2"/>
              </a:rPr>
              <a:t>(median amount of total)</a:t>
            </a:r>
            <a:r>
              <a:rPr lang="ko-KR" altLang="en-US" sz="1600" b="1" dirty="0" smtClean="0">
                <a:sym typeface="Wingdings" pitchFamily="2" charset="2"/>
              </a:rPr>
              <a:t>과 </a:t>
            </a:r>
            <a:r>
              <a:rPr lang="ko-KR" altLang="en-US" sz="1600" b="1" dirty="0" smtClean="0">
                <a:solidFill>
                  <a:srgbClr val="FF0000"/>
                </a:solidFill>
                <a:sym typeface="Wingdings" pitchFamily="2" charset="2"/>
              </a:rPr>
              <a:t>긍정적 피드백</a:t>
            </a:r>
            <a:r>
              <a:rPr lang="ko-KR" altLang="en-US" sz="1600" b="1" dirty="0" smtClean="0">
                <a:sym typeface="Wingdings" pitchFamily="2" charset="2"/>
              </a:rPr>
              <a:t>의 관계를 찾기 위해 바 차트 작성</a:t>
            </a:r>
            <a:r>
              <a:rPr lang="en-US" altLang="ko-KR" sz="1600" b="1" dirty="0">
                <a:sym typeface="Wingdings" pitchFamily="2" charset="2"/>
              </a:rPr>
              <a:t> </a:t>
            </a:r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ko-KR" altLang="en-US" sz="1600" b="1" dirty="0" smtClean="0"/>
              <a:t>작성된 바 차트에 의하면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첫 번째 </a:t>
            </a:r>
            <a:r>
              <a:rPr lang="en-US" altLang="ko-KR" sz="1600" b="1" dirty="0" smtClean="0"/>
              <a:t>10</a:t>
            </a:r>
            <a:r>
              <a:rPr lang="ko-KR" altLang="en-US" sz="1600" b="1" dirty="0" smtClean="0"/>
              <a:t>개의 피드백과 다음의 </a:t>
            </a:r>
            <a:r>
              <a:rPr lang="en-US" altLang="ko-KR" sz="1600" b="1" dirty="0" smtClean="0"/>
              <a:t>10</a:t>
            </a:r>
            <a:r>
              <a:rPr lang="ko-KR" altLang="en-US" sz="1600" b="1" dirty="0" smtClean="0"/>
              <a:t>개 피드백 사이 높은 하락세 경향을 보임</a:t>
            </a:r>
            <a:r>
              <a:rPr lang="en-US" altLang="ko-KR" sz="1600" b="1" dirty="0"/>
              <a:t> </a:t>
            </a:r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ko-KR" altLang="en-US" sz="1600" b="1" dirty="0" smtClean="0">
                <a:sym typeface="Wingdings" pitchFamily="2" charset="2"/>
              </a:rPr>
              <a:t>긍정적 피드백 및 총 피드백의 양 모두 시간에 따라 하락</a:t>
            </a:r>
            <a:endParaRPr lang="en-US" altLang="ko-KR" sz="1600" b="1" dirty="0" smtClean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endParaRPr lang="en-US" altLang="ko-KR" sz="1600" b="1" dirty="0" smtClean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r>
              <a:rPr lang="ko-KR" altLang="en-US" sz="1600" b="1" dirty="0" smtClean="0">
                <a:sym typeface="Wingdings" pitchFamily="2" charset="2"/>
              </a:rPr>
              <a:t>리뷰어가 작성한 평균 순위를 그래프화 한 결과 첫 번째 </a:t>
            </a:r>
            <a:r>
              <a:rPr lang="en-US" altLang="ko-KR" sz="1600" b="1" dirty="0" smtClean="0">
                <a:sym typeface="Wingdings" pitchFamily="2" charset="2"/>
              </a:rPr>
              <a:t>10</a:t>
            </a:r>
            <a:r>
              <a:rPr lang="ko-KR" altLang="en-US" sz="1600" b="1" dirty="0" smtClean="0">
                <a:sym typeface="Wingdings" pitchFamily="2" charset="2"/>
              </a:rPr>
              <a:t>개 리뷰가 다른 그룹보다 높은 순위를 주는 경향 발견 </a:t>
            </a:r>
            <a:r>
              <a:rPr lang="en-US" altLang="ko-KR" sz="1600" b="1" dirty="0" smtClean="0">
                <a:sym typeface="Wingdings" pitchFamily="2" charset="2"/>
              </a:rPr>
              <a:t> (</a:t>
            </a:r>
            <a:r>
              <a:rPr lang="ko-KR" altLang="en-US" sz="1600" b="1" dirty="0" smtClean="0">
                <a:sym typeface="Wingdings" pitchFamily="2" charset="2"/>
              </a:rPr>
              <a:t>연구자는</a:t>
            </a:r>
            <a:r>
              <a:rPr lang="en-US" altLang="ko-KR" sz="1600" b="1" dirty="0" smtClean="0">
                <a:sym typeface="Wingdings" pitchFamily="2" charset="2"/>
              </a:rPr>
              <a:t>) </a:t>
            </a:r>
            <a:r>
              <a:rPr lang="ko-KR" altLang="en-US" sz="1600" b="1" dirty="0" smtClean="0">
                <a:sym typeface="Wingdings" pitchFamily="2" charset="2"/>
              </a:rPr>
              <a:t>이는 출판자가 보다 많은 사람을 끌기 위해 그들 책에 긍정적 반응을 남기기 때문이라고 추측 </a:t>
            </a:r>
            <a:endParaRPr lang="en-US" altLang="ko-KR" sz="1600" b="1" dirty="0" smtClean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endParaRPr lang="en-US" altLang="ko-KR" sz="1600" b="1" dirty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r>
              <a:rPr lang="ko-KR" altLang="en-US" sz="1600" b="1" dirty="0" smtClean="0">
                <a:sym typeface="Wingdings" pitchFamily="2" charset="2"/>
              </a:rPr>
              <a:t>책의 평균 순위에 근접한 순위 일수록 보다 나은 피드백을 얻음 </a:t>
            </a:r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ko-KR" altLang="en-US" sz="1600" b="1" dirty="0" smtClean="0">
                <a:sym typeface="Wingdings" pitchFamily="2" charset="2"/>
              </a:rPr>
              <a:t>아마존 방문자는 그들이 동의하는 만큼 리뷰에 피드백을 남긴다고 설명</a:t>
            </a:r>
            <a:endParaRPr lang="en-US" altLang="ko-KR" sz="1600" b="1" dirty="0" smtClean="0">
              <a:sym typeface="Wingdings" pitchFamily="2" charset="2"/>
            </a:endParaRPr>
          </a:p>
          <a:p>
            <a:pPr marL="177800" indent="-177800" latinLnBrk="0">
              <a:buFontTx/>
              <a:buChar char="-"/>
            </a:pPr>
            <a:endParaRPr lang="en-US" altLang="ko-KR" sz="1600" b="1" dirty="0">
              <a:sym typeface="Wingdings" pitchFamily="2" charset="2"/>
            </a:endParaRPr>
          </a:p>
          <a:p>
            <a:pPr marL="177800" indent="-177800" latinLnBrk="0">
              <a:buNone/>
            </a:pPr>
            <a:r>
              <a:rPr lang="en-US" altLang="ko-KR" sz="1600" b="1" dirty="0" smtClean="0">
                <a:sym typeface="Wingdings" pitchFamily="2" charset="2"/>
              </a:rPr>
              <a:t> </a:t>
            </a:r>
            <a:r>
              <a:rPr lang="ko-KR" altLang="en-US" sz="1600" b="1" dirty="0" smtClean="0">
                <a:sym typeface="Wingdings" pitchFamily="2" charset="2"/>
              </a:rPr>
              <a:t>어찌됐든 첫 번째 가설은 성립하지 않음</a:t>
            </a:r>
            <a:r>
              <a:rPr lang="en-US" altLang="ko-KR" sz="1600" b="1" dirty="0" smtClean="0">
                <a:sym typeface="Wingdings" pitchFamily="2" charset="2"/>
              </a:rPr>
              <a:t>. </a:t>
            </a:r>
            <a:r>
              <a:rPr lang="ko-KR" altLang="en-US" sz="1600" b="1" dirty="0" smtClean="0">
                <a:sym typeface="Wingdings" pitchFamily="2" charset="2"/>
              </a:rPr>
              <a:t>통계적 증명이 부족함</a:t>
            </a:r>
            <a:r>
              <a:rPr lang="en-US" altLang="ko-KR" sz="1600" b="1" dirty="0" smtClean="0">
                <a:sym typeface="Wingdings" pitchFamily="2" charset="2"/>
              </a:rPr>
              <a:t>: </a:t>
            </a:r>
            <a:r>
              <a:rPr lang="ko-KR" altLang="en-US" sz="1600" b="1" dirty="0" smtClean="0">
                <a:sym typeface="Wingdings" pitchFamily="2" charset="2"/>
              </a:rPr>
              <a:t>책의 리뷰 숫자가 부족</a:t>
            </a:r>
            <a:r>
              <a:rPr lang="en-US" altLang="ko-KR" sz="1600" b="1" dirty="0" smtClean="0">
                <a:sym typeface="Wingdings" pitchFamily="2" charset="2"/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  <a:sym typeface="Wingdings" pitchFamily="2" charset="2"/>
              </a:rPr>
              <a:t>리뷰 순위와 긍정적 반응간의 관계는 확인 </a:t>
            </a:r>
            <a:endParaRPr lang="en-US" altLang="ko-KR" sz="16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EA3B7-3D17-45FD-A385-24EB12EEC91A}" type="slidenum">
              <a:rPr lang="ko-KR" altLang="en-US" sz="900" b="1" smtClean="0"/>
              <a:t>9</a:t>
            </a:fld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797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1732</Words>
  <Application>Microsoft Office PowerPoint</Application>
  <PresentationFormat>화면 슬라이드 쇼(4:3)</PresentationFormat>
  <Paragraphs>216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‘Amazon.com 북 리뷰에 대한 탐험적 데이터 분석’ 논문 내용 정리</vt:lpstr>
      <vt:lpstr>목차</vt:lpstr>
      <vt:lpstr>백그라운드 (1/8)</vt:lpstr>
      <vt:lpstr>백그라운드 (2/8)</vt:lpstr>
      <vt:lpstr>백그라운드 (3/8)</vt:lpstr>
      <vt:lpstr>백그라운드 (4/8)</vt:lpstr>
      <vt:lpstr>백그라운드 (5/8)</vt:lpstr>
      <vt:lpstr>백그라운드 (6/8)</vt:lpstr>
      <vt:lpstr>백그라운드 (7/8)</vt:lpstr>
      <vt:lpstr>백그라운드 (8/8)</vt:lpstr>
      <vt:lpstr>데이터 수집 (1/3)</vt:lpstr>
      <vt:lpstr>데이터 수집 (2/3)</vt:lpstr>
      <vt:lpstr>데이터 수집 (3/3)</vt:lpstr>
      <vt:lpstr>연구 방법 (1/3)</vt:lpstr>
      <vt:lpstr>연구 방법 (2/3)</vt:lpstr>
      <vt:lpstr>연구 방법 (3/3)</vt:lpstr>
      <vt:lpstr>연구 결과 (1/8)</vt:lpstr>
      <vt:lpstr>연구 결과 (2/8)</vt:lpstr>
      <vt:lpstr>연구 결과 (3/8)</vt:lpstr>
      <vt:lpstr>연구 결과 (4/8)</vt:lpstr>
      <vt:lpstr>연구 결과 (5/8)</vt:lpstr>
      <vt:lpstr>연구 결과 (6/8)</vt:lpstr>
      <vt:lpstr>연구 결과 (7/8)</vt:lpstr>
      <vt:lpstr>연구 결과 (8/8)</vt:lpstr>
      <vt:lpstr>결론 및 향후 연구과제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JS Lee</dc:creator>
  <cp:lastModifiedBy>JS Lee</cp:lastModifiedBy>
  <cp:revision>123</cp:revision>
  <dcterms:created xsi:type="dcterms:W3CDTF">2012-08-20T06:21:14Z</dcterms:created>
  <dcterms:modified xsi:type="dcterms:W3CDTF">2012-08-20T16:43:32Z</dcterms:modified>
</cp:coreProperties>
</file>